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48" r:id="rId2"/>
  </p:sldMasterIdLst>
  <p:notesMasterIdLst>
    <p:notesMasterId r:id="rId10"/>
  </p:notesMasterIdLst>
  <p:handoutMasterIdLst>
    <p:handoutMasterId r:id="rId11"/>
  </p:handoutMasterIdLst>
  <p:sldIdLst>
    <p:sldId id="427" r:id="rId3"/>
    <p:sldId id="429" r:id="rId4"/>
    <p:sldId id="430" r:id="rId5"/>
    <p:sldId id="431" r:id="rId6"/>
    <p:sldId id="435" r:id="rId7"/>
    <p:sldId id="434" r:id="rId8"/>
    <p:sldId id="433" r:id="rId9"/>
  </p:sldIdLst>
  <p:sldSz cx="9144000" cy="6858000" type="screen4x3"/>
  <p:notesSz cx="7086600" cy="93726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5pPr>
    <a:lvl6pPr marL="22860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6pPr>
    <a:lvl7pPr marL="27432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7pPr>
    <a:lvl8pPr marL="32004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8pPr>
    <a:lvl9pPr marL="36576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B90"/>
    <a:srgbClr val="FFFFFF"/>
    <a:srgbClr val="486478"/>
    <a:srgbClr val="EA640A"/>
    <a:srgbClr val="EE952F"/>
    <a:srgbClr val="0B366E"/>
    <a:srgbClr val="08153E"/>
    <a:srgbClr val="00E8EE"/>
    <a:srgbClr val="C0FD39"/>
    <a:srgbClr val="37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8" autoAdjust="0"/>
    <p:restoredTop sz="94575" autoAdjust="0"/>
  </p:normalViewPr>
  <p:slideViewPr>
    <p:cSldViewPr snapToGrid="0">
      <p:cViewPr varScale="1">
        <p:scale>
          <a:sx n="65" d="100"/>
          <a:sy n="65" d="100"/>
        </p:scale>
        <p:origin x="-1301" y="-77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40" y="60"/>
      </p:cViewPr>
      <p:guideLst>
        <p:guide orient="horz" pos="2952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B80BB5-BB19-4E0F-B5F7-26263311A7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610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F149-C31A-442F-9E75-E28AAA2525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700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6F149-C31A-442F-9E75-E28AAA2525AF}" type="slidenum">
              <a:rPr lang="en-US" altLang="ru-RU" smtClean="0"/>
              <a:pPr>
                <a:defRPr/>
              </a:pPr>
              <a:t>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89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6F149-C31A-442F-9E75-E28AAA2525AF}" type="slidenum">
              <a:rPr lang="en-US" altLang="ru-RU" smtClean="0"/>
              <a:pPr>
                <a:defRPr/>
              </a:pPr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28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 smtClean="0">
              <a:solidFill>
                <a:srgbClr val="DDDDDD"/>
              </a:solidFill>
            </a:endParaRPr>
          </a:p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 smtClean="0">
              <a:solidFill>
                <a:srgbClr val="DDDDDD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2461592"/>
            <a:ext cx="7589837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7223"/>
            <a:ext cx="8185150" cy="88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0" indent="0" algn="ctr">
              <a:buSzTx/>
              <a:buFontTx/>
              <a:buNone/>
              <a:defRPr sz="2400" i="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noProof="0" dirty="0" smtClean="0"/>
              <a:t>Образец подзаголовка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636231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4371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9045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7882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9785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49984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4877396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670515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0782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2561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637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911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57123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171517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123213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rgbClr val="E0EAFF"/>
              </a:buClr>
              <a:defRPr/>
            </a:pPr>
            <a:endParaRPr lang="en-US" altLang="ru-RU" sz="2600" baseline="0" smtClean="0">
              <a:solidFill>
                <a:srgbClr val="DDDDDD"/>
              </a:solidFill>
            </a:endParaRPr>
          </a:p>
          <a:p>
            <a:pPr algn="ctr" eaLnBrk="1" hangingPunct="1">
              <a:lnSpc>
                <a:spcPct val="95000"/>
              </a:lnSpc>
              <a:buClr>
                <a:srgbClr val="E0EAFF"/>
              </a:buClr>
              <a:defRPr/>
            </a:pPr>
            <a:endParaRPr lang="en-US" altLang="ru-RU" sz="2600" baseline="0" smtClean="0">
              <a:solidFill>
                <a:srgbClr val="DDDDDD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2461592"/>
            <a:ext cx="7589837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7223"/>
            <a:ext cx="8185150" cy="88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0" indent="0" algn="ctr">
              <a:buSzTx/>
              <a:buFontTx/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dirty="0" smtClean="0"/>
              <a:t>Образец подзаголовка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3434242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  <a:endParaRPr lang="en-US" alt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  <a:endParaRPr lang="en-US" altLang="ru-RU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60000"/>
            <a:lumOff val="40000"/>
          </a:schemeClr>
        </a:buClr>
        <a:buSzPct val="110000"/>
        <a:buChar char="•"/>
        <a:defRPr sz="1800" b="0">
          <a:solidFill>
            <a:srgbClr val="FFFFF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60000"/>
            <a:lumOff val="40000"/>
          </a:schemeClr>
        </a:buClr>
        <a:buSzPct val="70000"/>
        <a:buFont typeface="Wingdings 2" pitchFamily="18" charset="2"/>
        <a:buChar char="¡"/>
        <a:defRPr sz="1600" b="0">
          <a:solidFill>
            <a:srgbClr val="FFFFFF"/>
          </a:solidFill>
          <a:latin typeface="+mj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har char="•"/>
        <a:defRPr sz="1400" b="0">
          <a:solidFill>
            <a:srgbClr val="FFFFFF"/>
          </a:solidFill>
          <a:latin typeface="+mj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har char="–"/>
        <a:defRPr sz="1200" b="0">
          <a:solidFill>
            <a:srgbClr val="FFFFFF"/>
          </a:solidFill>
          <a:latin typeface="+mj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har char="»"/>
        <a:defRPr sz="1200" b="0">
          <a:solidFill>
            <a:srgbClr val="FFFFFF"/>
          </a:solidFill>
          <a:latin typeface="+mj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  <a:endParaRPr lang="en-US" alt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077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>
              <a:lumMod val="2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SzPct val="110000"/>
        <a:buFont typeface="Arial" panose="020B0604020202020204" pitchFamily="34" charset="0"/>
        <a:buChar char="•"/>
        <a:defRPr sz="1800" b="0">
          <a:solidFill>
            <a:schemeClr val="tx1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SzPct val="70000"/>
        <a:buFont typeface="Arial" panose="020B0604020202020204" pitchFamily="34" charset="0"/>
        <a:buChar char="•"/>
        <a:defRPr sz="1600" b="0">
          <a:solidFill>
            <a:schemeClr val="tx1">
              <a:lumMod val="75000"/>
            </a:schemeClr>
          </a:solidFill>
          <a:latin typeface="+mj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400" b="0">
          <a:solidFill>
            <a:schemeClr val="tx1">
              <a:lumMod val="75000"/>
            </a:schemeClr>
          </a:solidFill>
          <a:latin typeface="+mj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200" b="0">
          <a:solidFill>
            <a:schemeClr val="tx1">
              <a:lumMod val="75000"/>
            </a:schemeClr>
          </a:solidFill>
          <a:latin typeface="+mj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200" b="0">
          <a:solidFill>
            <a:schemeClr val="tx1">
              <a:lumMod val="75000"/>
            </a:schemeClr>
          </a:solidFill>
          <a:latin typeface="+mj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792163" y="1418289"/>
            <a:ext cx="7589837" cy="2708434"/>
          </a:xfrm>
        </p:spPr>
        <p:txBody>
          <a:bodyPr/>
          <a:lstStyle/>
          <a:p>
            <a:r>
              <a:rPr lang="ru-RU" dirty="0"/>
              <a:t>Всероссийская научно-практическая конференция «</a:t>
            </a:r>
            <a:r>
              <a:rPr lang="ru-RU" dirty="0" err="1"/>
              <a:t>Эндоваскулярное</a:t>
            </a:r>
            <a:r>
              <a:rPr lang="ru-RU" dirty="0"/>
              <a:t> лечение структурных заболеваний сердца и сосудов»</a:t>
            </a:r>
          </a:p>
        </p:txBody>
      </p:sp>
      <p:sp>
        <p:nvSpPr>
          <p:cNvPr id="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4894997"/>
            <a:ext cx="8185150" cy="889000"/>
          </a:xfrm>
        </p:spPr>
        <p:txBody>
          <a:bodyPr/>
          <a:lstStyle/>
          <a:p>
            <a:r>
              <a:rPr lang="ru-RU" dirty="0">
                <a:solidFill>
                  <a:srgbClr val="9F1C90"/>
                </a:solidFill>
              </a:rPr>
              <a:t>г. Москва, 16-17 декабря, 2016 года</a:t>
            </a:r>
          </a:p>
        </p:txBody>
      </p:sp>
    </p:spTree>
    <p:extLst>
      <p:ext uri="{BB962C8B-B14F-4D97-AF65-F5344CB8AC3E}">
        <p14:creationId xmlns:p14="http://schemas.microsoft.com/office/powerpoint/2010/main" val="3954614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707" y="771590"/>
            <a:ext cx="7786688" cy="554355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Зарегистрировались на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конференцию – </a:t>
            </a:r>
            <a:r>
              <a:rPr lang="en-US" sz="1600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ru-RU" sz="1600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92</a:t>
            </a:r>
          </a:p>
          <a:p>
            <a:pPr marL="0" indent="0">
              <a:buNone/>
            </a:pP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з них:</a:t>
            </a:r>
          </a:p>
          <a:p>
            <a:pPr>
              <a:buClr>
                <a:srgbClr val="A13B90"/>
              </a:buClr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Координаторы: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российские – </a:t>
            </a:r>
            <a:r>
              <a:rPr lang="en-US" sz="1600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45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иностранные – </a:t>
            </a:r>
            <a:r>
              <a:rPr lang="en-US" sz="1600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1600" dirty="0" smtClean="0">
              <a:solidFill>
                <a:srgbClr val="A13B9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A13B90"/>
              </a:buClr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Участники – </a:t>
            </a:r>
            <a:r>
              <a:rPr lang="ru-RU" sz="1600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330</a:t>
            </a:r>
          </a:p>
          <a:p>
            <a:pPr lvl="1">
              <a:buClr>
                <a:srgbClr val="A13B90"/>
              </a:buClr>
            </a:pP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д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октора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24</a:t>
            </a:r>
          </a:p>
          <a:p>
            <a:pPr lvl="1">
              <a:buClr>
                <a:srgbClr val="A13B90"/>
              </a:buClr>
            </a:pP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о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рдинаторы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7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3</a:t>
            </a:r>
          </a:p>
          <a:p>
            <a:pPr lvl="1">
              <a:buClr>
                <a:srgbClr val="A13B90"/>
              </a:buClr>
            </a:pP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сестры –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8</a:t>
            </a:r>
            <a:endParaRPr lang="ru-RU" sz="16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A13B90"/>
              </a:buClr>
            </a:pP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с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туденты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>
              <a:buClr>
                <a:srgbClr val="A13B90"/>
              </a:buClr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Участники выставки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sz="1600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106</a:t>
            </a:r>
            <a:endParaRPr lang="ru-RU" sz="1600" dirty="0" smtClean="0">
              <a:solidFill>
                <a:srgbClr val="A13B9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A13B90"/>
              </a:buClr>
            </a:pP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Оргкомитет – </a:t>
            </a:r>
            <a:r>
              <a:rPr lang="ru-RU" sz="1600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US" sz="1600" dirty="0" smtClean="0">
              <a:solidFill>
                <a:srgbClr val="A13B9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A13B90"/>
              </a:buClr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Участники Научно-практического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Курса – </a:t>
            </a:r>
            <a:r>
              <a:rPr lang="en-US" sz="1600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ru-RU" sz="1600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, из них </a:t>
            </a:r>
            <a:r>
              <a:rPr lang="en-US" sz="1600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Координаторы</a:t>
            </a:r>
          </a:p>
          <a:p>
            <a:pPr marL="0" indent="0">
              <a:buNone/>
            </a:pPr>
            <a:endParaRPr lang="ru-RU" sz="1600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Количество пленарных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заседаний –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Количество секционных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заседаний –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6</a:t>
            </a:r>
            <a:endParaRPr lang="ru-RU" sz="1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Количество докладов на секционных заседаниях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35</a:t>
            </a:r>
            <a:endParaRPr lang="ru-RU" sz="1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Количество круглых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столов –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ru-RU" sz="1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Количество докладов на круглых столах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4</a:t>
            </a:r>
          </a:p>
          <a:p>
            <a:pPr marL="0" indent="0">
              <a:buNone/>
            </a:pPr>
            <a:endParaRPr lang="en-US" b="1" dirty="0">
              <a:solidFill>
                <a:srgbClr val="4864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14" y="201478"/>
            <a:ext cx="758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Участники</a:t>
            </a:r>
          </a:p>
        </p:txBody>
      </p:sp>
    </p:spTree>
    <p:extLst>
      <p:ext uri="{BB962C8B-B14F-4D97-AF65-F5344CB8AC3E}">
        <p14:creationId xmlns:p14="http://schemas.microsoft.com/office/powerpoint/2010/main" val="3064281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0147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География участия - 38 регионов РФ,</a:t>
            </a:r>
          </a:p>
          <a:p>
            <a:pPr algn="ctr"/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Великобритания, Израиль, Германия, Армения, Беларусь, Словакия, Молдова, Узбекистан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9" y="2540281"/>
            <a:ext cx="8303342" cy="26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1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014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География участия – 63 города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1261659"/>
            <a:ext cx="6784258" cy="43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60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014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Благодарности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476375"/>
            <a:ext cx="80200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435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9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Титульные спонсоры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7" y="657300"/>
            <a:ext cx="8305038" cy="1176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684" y="18590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Спонсоры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2572782"/>
            <a:ext cx="32289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3684" y="3811034"/>
            <a:ext cx="457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Участники выставки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33" y="4501316"/>
            <a:ext cx="2152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0" y="3811034"/>
            <a:ext cx="457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Рекламный спонсор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41" y="4501316"/>
            <a:ext cx="46767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9261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3"/>
          <a:stretch/>
        </p:blipFill>
        <p:spPr bwMode="auto">
          <a:xfrm>
            <a:off x="-2" y="0"/>
            <a:ext cx="9144001" cy="68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660" y="4419231"/>
            <a:ext cx="7559245" cy="22982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FFFF"/>
                </a:solidFill>
              </a:rPr>
              <a:t>WELCOME TO </a:t>
            </a:r>
            <a:r>
              <a:rPr lang="en-US" sz="3600" dirty="0" smtClean="0">
                <a:solidFill>
                  <a:srgbClr val="FFFFFF"/>
                </a:solidFill>
              </a:rPr>
              <a:t>THE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TCT </a:t>
            </a:r>
            <a:r>
              <a:rPr lang="en-US" sz="3600" dirty="0">
                <a:solidFill>
                  <a:srgbClr val="FFFFFF"/>
                </a:solidFill>
              </a:rPr>
              <a:t>RUSSIA </a:t>
            </a:r>
            <a:r>
              <a:rPr lang="en-US" sz="3600" dirty="0" smtClean="0">
                <a:solidFill>
                  <a:srgbClr val="FFFFFF"/>
                </a:solidFill>
              </a:rPr>
              <a:t>2017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June 8-10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884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light">
  <a:themeElements>
    <a:clrScheme name="Другая 9">
      <a:dk1>
        <a:srgbClr val="E0EAFF"/>
      </a:dk1>
      <a:lt1>
        <a:srgbClr val="004DEF"/>
      </a:lt1>
      <a:dk2>
        <a:srgbClr val="004DEF"/>
      </a:dk2>
      <a:lt2>
        <a:srgbClr val="004DEF"/>
      </a:lt2>
      <a:accent1>
        <a:srgbClr val="C8DAFF"/>
      </a:accent1>
      <a:accent2>
        <a:srgbClr val="6699FF"/>
      </a:accent2>
      <a:accent3>
        <a:srgbClr val="AAAFBA"/>
      </a:accent3>
      <a:accent4>
        <a:srgbClr val="DADADA"/>
      </a:accent4>
      <a:accent5>
        <a:srgbClr val="0C5DFF"/>
      </a:accent5>
      <a:accent6>
        <a:srgbClr val="5C8AE7"/>
      </a:accent6>
      <a:hlink>
        <a:srgbClr val="486478"/>
      </a:hlink>
      <a:folHlink>
        <a:srgbClr val="969696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0B406E"/>
        </a:dk2>
        <a:lt2>
          <a:srgbClr val="FFCC00"/>
        </a:lt2>
        <a:accent1>
          <a:srgbClr val="FF3300"/>
        </a:accent1>
        <a:accent2>
          <a:srgbClr val="6699FF"/>
        </a:accent2>
        <a:accent3>
          <a:srgbClr val="AAAFBA"/>
        </a:accent3>
        <a:accent4>
          <a:srgbClr val="DADADA"/>
        </a:accent4>
        <a:accent5>
          <a:srgbClr val="FFADAA"/>
        </a:accent5>
        <a:accent6>
          <a:srgbClr val="5C8A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ght">
  <a:themeElements>
    <a:clrScheme name="Light">
      <a:dk1>
        <a:srgbClr val="3F3F3F"/>
      </a:dk1>
      <a:lt1>
        <a:srgbClr val="3F3F3F"/>
      </a:lt1>
      <a:dk2>
        <a:srgbClr val="E0EAFF"/>
      </a:dk2>
      <a:lt2>
        <a:srgbClr val="E0EAFF"/>
      </a:lt2>
      <a:accent1>
        <a:srgbClr val="486478"/>
      </a:accent1>
      <a:accent2>
        <a:srgbClr val="6699FF"/>
      </a:accent2>
      <a:accent3>
        <a:srgbClr val="AAAFBA"/>
      </a:accent3>
      <a:accent4>
        <a:srgbClr val="DADADA"/>
      </a:accent4>
      <a:accent5>
        <a:srgbClr val="0C5DFF"/>
      </a:accent5>
      <a:accent6>
        <a:srgbClr val="5C8AE7"/>
      </a:accent6>
      <a:hlink>
        <a:srgbClr val="486478"/>
      </a:hlink>
      <a:folHlink>
        <a:srgbClr val="969696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0B406E"/>
        </a:dk2>
        <a:lt2>
          <a:srgbClr val="FFCC00"/>
        </a:lt2>
        <a:accent1>
          <a:srgbClr val="FF3300"/>
        </a:accent1>
        <a:accent2>
          <a:srgbClr val="6699FF"/>
        </a:accent2>
        <a:accent3>
          <a:srgbClr val="AAAFBA"/>
        </a:accent3>
        <a:accent4>
          <a:srgbClr val="DADADA"/>
        </a:accent4>
        <a:accent5>
          <a:srgbClr val="FFADAA"/>
        </a:accent5>
        <a:accent6>
          <a:srgbClr val="5C8A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</Template>
  <TotalTime>1360</TotalTime>
  <Words>147</Words>
  <Application>Microsoft Office PowerPoint</Application>
  <PresentationFormat>On-screen Show (4:3)</PresentationFormat>
  <Paragraphs>31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light</vt:lpstr>
      <vt:lpstr>1_light</vt:lpstr>
      <vt:lpstr>Всероссийская научно-практическая конференция «Эндоваскулярное лечение структурных заболеваний сердца и сосудов»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THE   TCT RUSSIA 2017 June 8-10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40pt Trebuchet MS Bold</dc:title>
  <dc:creator>Вера Aзарова</dc:creator>
  <cp:lastModifiedBy>A</cp:lastModifiedBy>
  <cp:revision>20</cp:revision>
  <dcterms:created xsi:type="dcterms:W3CDTF">2016-04-20T12:28:58Z</dcterms:created>
  <dcterms:modified xsi:type="dcterms:W3CDTF">2016-12-17T13:23:24Z</dcterms:modified>
</cp:coreProperties>
</file>