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9" r:id="rId2"/>
    <p:sldId id="450" r:id="rId3"/>
    <p:sldId id="427" r:id="rId4"/>
    <p:sldId id="441" r:id="rId5"/>
    <p:sldId id="433" r:id="rId6"/>
    <p:sldId id="444" r:id="rId7"/>
    <p:sldId id="445" r:id="rId8"/>
    <p:sldId id="446" r:id="rId9"/>
    <p:sldId id="447" r:id="rId10"/>
    <p:sldId id="437" r:id="rId11"/>
    <p:sldId id="438" r:id="rId12"/>
    <p:sldId id="439" r:id="rId13"/>
  </p:sldIdLst>
  <p:sldSz cx="9144000" cy="6858000" type="screen4x3"/>
  <p:notesSz cx="7086600" cy="93726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478"/>
    <a:srgbClr val="006699"/>
    <a:srgbClr val="EA640A"/>
    <a:srgbClr val="001E64"/>
    <a:srgbClr val="FFFFFF"/>
    <a:srgbClr val="DCDADA"/>
    <a:srgbClr val="C7C3C3"/>
    <a:srgbClr val="B4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2" autoAdjust="0"/>
  </p:normalViewPr>
  <p:slideViewPr>
    <p:cSldViewPr snapToGrid="0">
      <p:cViewPr varScale="1">
        <p:scale>
          <a:sx n="84" d="100"/>
          <a:sy n="84" d="100"/>
        </p:scale>
        <p:origin x="1411" y="58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069" y="82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287FB987-EC30-41BF-AB8D-BB50CE06BF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194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6BAF7C16-4DAC-4EA3-AD75-63C6B25F95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7315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9800" eaLnBrk="0" hangingPunct="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9800" eaLnBrk="0" hangingPunct="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9800" eaLnBrk="0" hangingPunct="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9800" eaLnBrk="0" hangingPunct="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61AF0DA-354E-495B-B3F9-6B6A0EFC0113}" type="slidenum">
              <a:rPr lang="en-US" altLang="ru-RU" b="0" i="0" baseline="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ru-RU" b="0" i="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1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>
            <a:lvl1pPr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>
              <a:solidFill>
                <a:srgbClr val="DDDDDD"/>
              </a:solidFill>
              <a:cs typeface="+mn-cs"/>
            </a:endParaRPr>
          </a:p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>
              <a:solidFill>
                <a:srgbClr val="DDDDDD"/>
              </a:solidFill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2461592"/>
            <a:ext cx="7589837" cy="609600"/>
          </a:xfrm>
          <a:extLst/>
        </p:spPr>
        <p:txBody>
          <a:bodyPr lIns="0" rIns="0" anchor="ctr">
            <a:spAutoFit/>
          </a:bodyPr>
          <a:lstStyle>
            <a:lvl1pPr algn="ctr">
              <a:lnSpc>
                <a:spcPct val="85000"/>
              </a:lnSpc>
              <a:defRPr sz="400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722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240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94"/>
            <a:ext cx="8229600" cy="1143000"/>
          </a:xfrm>
        </p:spPr>
        <p:txBody>
          <a:bodyPr/>
          <a:lstStyle>
            <a:lvl1pPr algn="l"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1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269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1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269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5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5522"/>
            <a:ext cx="5111750" cy="47406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67573"/>
            <a:ext cx="3008313" cy="3578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84" y="4938419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084" y="81696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9484" y="1882066"/>
            <a:ext cx="3116062" cy="30496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002778"/>
        </a:buClr>
        <a:buSzPct val="110000"/>
        <a:buFont typeface="Arial" charset="0"/>
        <a:buChar char="•"/>
        <a:defRPr>
          <a:solidFill>
            <a:srgbClr val="001E64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002778"/>
        </a:buClr>
        <a:buSzPct val="70000"/>
        <a:buFont typeface="Arial" charset="0"/>
        <a:buChar char="•"/>
        <a:defRPr sz="1600">
          <a:solidFill>
            <a:srgbClr val="2F2F2F"/>
          </a:solidFill>
          <a:latin typeface="+mj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rgbClr val="002778"/>
        </a:buClr>
        <a:buFont typeface="Arial" charset="0"/>
        <a:buChar char="•"/>
        <a:defRPr sz="1400">
          <a:solidFill>
            <a:srgbClr val="2F2F2F"/>
          </a:solidFill>
          <a:latin typeface="+mj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002778"/>
        </a:buClr>
        <a:buFont typeface="Arial" charset="0"/>
        <a:buChar char="•"/>
        <a:defRPr sz="1200">
          <a:solidFill>
            <a:srgbClr val="2F2F2F"/>
          </a:solidFill>
          <a:latin typeface="+mj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002778"/>
        </a:buClr>
        <a:buFont typeface="Arial" charset="0"/>
        <a:buChar char="•"/>
        <a:defRPr sz="1200">
          <a:solidFill>
            <a:srgbClr val="2F2F2F"/>
          </a:solidFill>
          <a:latin typeface="+mj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867468"/>
          </a:xfrm>
        </p:spPr>
        <p:txBody>
          <a:bodyPr/>
          <a:lstStyle/>
          <a:p>
            <a:pPr marL="358775"/>
            <a:r>
              <a:rPr lang="ru-RU" dirty="0" smtClean="0">
                <a:solidFill>
                  <a:srgbClr val="006699"/>
                </a:solidFill>
              </a:rPr>
              <a:t>Список </a:t>
            </a:r>
            <a:r>
              <a:rPr lang="ru-RU" dirty="0">
                <a:solidFill>
                  <a:srgbClr val="006699"/>
                </a:solidFill>
              </a:rPr>
              <a:t>лучших </a:t>
            </a:r>
            <a:r>
              <a:rPr lang="ru-RU" dirty="0" smtClean="0">
                <a:solidFill>
                  <a:srgbClr val="006699"/>
                </a:solidFill>
              </a:rPr>
              <a:t>докладов</a:t>
            </a:r>
            <a:br>
              <a:rPr lang="ru-RU" dirty="0" smtClean="0">
                <a:solidFill>
                  <a:srgbClr val="006699"/>
                </a:solidFill>
              </a:rPr>
            </a:br>
            <a:r>
              <a:rPr lang="ru-RU" sz="2200" dirty="0" smtClean="0">
                <a:solidFill>
                  <a:srgbClr val="486478"/>
                </a:solidFill>
              </a:rPr>
              <a:t>Секционное </a:t>
            </a:r>
            <a:r>
              <a:rPr lang="ru-RU" sz="2200" dirty="0" smtClean="0">
                <a:solidFill>
                  <a:srgbClr val="486478"/>
                </a:solidFill>
              </a:rPr>
              <a:t>заседание </a:t>
            </a:r>
            <a:r>
              <a:rPr lang="en-US" sz="2200" dirty="0" smtClean="0">
                <a:solidFill>
                  <a:srgbClr val="486478"/>
                </a:solidFill>
              </a:rPr>
              <a:t>I</a:t>
            </a:r>
            <a:r>
              <a:rPr lang="ru-RU" sz="2200" dirty="0" smtClean="0">
                <a:solidFill>
                  <a:srgbClr val="486478"/>
                </a:solidFill>
              </a:rPr>
              <a:t> / 07.09.18</a:t>
            </a:r>
            <a:r>
              <a:rPr lang="en-US" sz="2200" dirty="0" smtClean="0">
                <a:solidFill>
                  <a:srgbClr val="486478"/>
                </a:solidFill>
              </a:rPr>
              <a:t> </a:t>
            </a:r>
            <a:endParaRPr lang="ru-RU" sz="2200" dirty="0" smtClean="0">
              <a:solidFill>
                <a:srgbClr val="486478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687600" y="965564"/>
            <a:ext cx="8157636" cy="49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SzPct val="110000"/>
              <a:buFont typeface="Arial" charset="0"/>
              <a:buChar char="•"/>
              <a:defRPr sz="2000">
                <a:solidFill>
                  <a:srgbClr val="001E64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SzPct val="70000"/>
              <a:buFont typeface="Arial" charset="0"/>
              <a:buChar char="•"/>
              <a:defRPr sz="1800">
                <a:solidFill>
                  <a:srgbClr val="2F2F2F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600">
                <a:solidFill>
                  <a:srgbClr val="2F2F2F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400">
                <a:solidFill>
                  <a:srgbClr val="2F2F2F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400">
                <a:solidFill>
                  <a:srgbClr val="2F2F2F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  <a:t>1-е </a:t>
            </a:r>
            <a: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  <a:t>место</a:t>
            </a:r>
            <a:b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</a:br>
            <a:r>
              <a:rPr lang="ru-RU" sz="1700" b="0" i="0" kern="0" baseline="0" dirty="0" smtClean="0">
                <a:solidFill>
                  <a:srgbClr val="006699"/>
                </a:solidFill>
                <a:latin typeface="+mn-lt"/>
              </a:rPr>
              <a:t>Преимущества 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прямого </a:t>
            </a: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стентирования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 в сравнении со </a:t>
            </a: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стентированием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 после </a:t>
            </a: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предилатации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 или мануальной </a:t>
            </a: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тромбоаспирации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 у пациентов с полной тромботической окклюзией инфаркт-связанной </a:t>
            </a:r>
            <a:r>
              <a:rPr lang="ru-RU" sz="1700" b="0" i="0" kern="0" baseline="0" dirty="0" smtClean="0">
                <a:solidFill>
                  <a:srgbClr val="006699"/>
                </a:solidFill>
                <a:latin typeface="+mn-lt"/>
              </a:rPr>
              <a:t>артерии</a:t>
            </a:r>
            <a: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</a:b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Бессонов 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И.С., Зырянов И.П., Сапожников С.С., Кузнецов В.А. </a:t>
            </a:r>
            <a:endParaRPr lang="ru-RU" sz="1500" i="0" kern="0" baseline="0" dirty="0" smtClean="0">
              <a:solidFill>
                <a:srgbClr val="006699"/>
              </a:solidFill>
              <a:latin typeface="+mn-lt"/>
            </a:endParaRPr>
          </a:p>
          <a:p>
            <a:pPr marL="540000" indent="0" eaLnBrk="1" hangingPunct="1">
              <a:spcBef>
                <a:spcPts val="0"/>
              </a:spcBef>
              <a:buNone/>
            </a:pP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Тюменский </a:t>
            </a: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кардиологический научный центр; </a:t>
            </a: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</a:b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Томский </a:t>
            </a: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национальный </a:t>
            </a: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исследовательский </a:t>
            </a: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медицинский центр </a:t>
            </a: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РАН</a:t>
            </a:r>
            <a:endParaRPr lang="ru-RU" sz="1500" b="0" i="0" kern="0" baseline="0" dirty="0">
              <a:solidFill>
                <a:srgbClr val="006699"/>
              </a:solidFill>
              <a:latin typeface="+mn-lt"/>
            </a:endParaRPr>
          </a:p>
          <a:p>
            <a:pPr marL="0" indent="0" eaLnBrk="1" hangingPunct="1">
              <a:buNone/>
            </a:pPr>
            <a: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  <a:t>2-е место</a:t>
            </a:r>
            <a:b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</a:br>
            <a:r>
              <a:rPr lang="ru-RU" sz="1700" b="0" i="0" kern="0" baseline="0" dirty="0" smtClean="0">
                <a:solidFill>
                  <a:srgbClr val="006699"/>
                </a:solidFill>
                <a:latin typeface="+mn-lt"/>
              </a:rPr>
              <a:t>Эндоваскулярное 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лечение пациентов с ишемическим инсультом в условиях многопрофильного сосудистого </a:t>
            </a:r>
            <a:r>
              <a:rPr lang="ru-RU" sz="1700" b="0" i="0" kern="0" baseline="0" dirty="0" smtClean="0">
                <a:solidFill>
                  <a:srgbClr val="006699"/>
                </a:solidFill>
                <a:latin typeface="+mn-lt"/>
              </a:rPr>
              <a:t>центра</a:t>
            </a:r>
            <a: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</a:b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Шелеско 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А.А.,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Закарян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Н.В., Панков А.С.,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Давтян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А.Г., </a:t>
            </a: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</a:br>
            <a:r>
              <a:rPr lang="ru-RU" sz="1500" i="0" kern="0" baseline="0" dirty="0" err="1" smtClean="0">
                <a:solidFill>
                  <a:srgbClr val="006699"/>
                </a:solidFill>
                <a:latin typeface="+mn-lt"/>
              </a:rPr>
              <a:t>Киракосян</a:t>
            </a: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В.Р., </a:t>
            </a:r>
            <a:r>
              <a:rPr lang="ru-RU" sz="1500" i="0" kern="0" baseline="0" dirty="0" err="1" smtClean="0">
                <a:solidFill>
                  <a:srgbClr val="006699"/>
                </a:solidFill>
                <a:latin typeface="+mn-lt"/>
              </a:rPr>
              <a:t>Молохоев</a:t>
            </a: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Е.Б., Акопова-Цветкова М.Э.,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Апоян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А.А. </a:t>
            </a:r>
            <a:endParaRPr lang="ru-RU" sz="1500" i="0" kern="0" baseline="0" dirty="0" smtClean="0">
              <a:solidFill>
                <a:srgbClr val="006699"/>
              </a:solidFill>
              <a:latin typeface="+mn-lt"/>
            </a:endParaRPr>
          </a:p>
          <a:p>
            <a:pPr marL="540000" indent="0" eaLnBrk="1" hangingPunct="1">
              <a:spcBef>
                <a:spcPts val="0"/>
              </a:spcBef>
              <a:buNone/>
            </a:pP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ФГБУ </a:t>
            </a: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“Клиническая больница №1” Управления делами Президента РФ, </a:t>
            </a: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Москва</a:t>
            </a:r>
            <a:endParaRPr lang="ru-RU" sz="1500" b="0" i="0" kern="0" baseline="0" dirty="0">
              <a:solidFill>
                <a:srgbClr val="006699"/>
              </a:solidFill>
              <a:latin typeface="+mn-lt"/>
            </a:endParaRPr>
          </a:p>
          <a:p>
            <a:pPr marL="0" indent="0" eaLnBrk="1" hangingPunct="1">
              <a:buNone/>
            </a:pPr>
            <a: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  <a:t>3-е место</a:t>
            </a:r>
            <a:b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</a:br>
            <a:r>
              <a:rPr lang="ru-RU" sz="1700" b="0" i="0" kern="0" baseline="0" dirty="0" smtClean="0">
                <a:solidFill>
                  <a:srgbClr val="006699"/>
                </a:solidFill>
                <a:latin typeface="+mn-lt"/>
              </a:rPr>
              <a:t>Применение 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минимальной инвазивной стратегии и отсроченного </a:t>
            </a: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стентирования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 у больных с острым инфарктом миокарда с подъемом сегмент ST, обусловленным массивным тромбозом инфаркт-ответственной коронарной </a:t>
            </a:r>
            <a:r>
              <a:rPr lang="ru-RU" sz="1700" b="0" i="0" kern="0" baseline="0" dirty="0" smtClean="0">
                <a:solidFill>
                  <a:srgbClr val="006699"/>
                </a:solidFill>
                <a:latin typeface="+mn-lt"/>
              </a:rPr>
              <a:t>артерии</a:t>
            </a:r>
            <a: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</a:b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Азаров 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А.В.,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Семитко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С. П.,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Ахрамович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Р. В.,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Малороев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А. И., Мельниченко И.С. </a:t>
            </a:r>
            <a:endParaRPr lang="ru-RU" sz="1500" i="0" kern="0" baseline="0" dirty="0" smtClean="0">
              <a:solidFill>
                <a:srgbClr val="006699"/>
              </a:solidFill>
              <a:latin typeface="+mn-lt"/>
            </a:endParaRPr>
          </a:p>
          <a:p>
            <a:pPr marL="540000" indent="0" eaLnBrk="1" hangingPunct="1">
              <a:spcBef>
                <a:spcPts val="0"/>
              </a:spcBef>
              <a:buNone/>
            </a:pP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ГБУЗ </a:t>
            </a: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МО </a:t>
            </a:r>
            <a:r>
              <a:rPr lang="ru-RU" sz="1500" b="0" i="0" kern="0" baseline="0" dirty="0" err="1">
                <a:solidFill>
                  <a:srgbClr val="006699"/>
                </a:solidFill>
                <a:latin typeface="+mn-lt"/>
              </a:rPr>
              <a:t>Мытищинская</a:t>
            </a: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 городская клиническая больница, </a:t>
            </a: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Мытищи</a:t>
            </a:r>
            <a:endParaRPr lang="ru-RU" sz="1500" b="0" i="0" kern="0" baseline="0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6535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8775" y="911225"/>
            <a:ext cx="3778250" cy="19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6699"/>
            </a:solidFill>
            <a:prstDash val="solid"/>
            <a:miter lim="800000"/>
          </a:ln>
          <a:effectLst>
            <a:outerShdw dist="91440" algn="l" rotWithShape="0">
              <a:srgbClr val="486478"/>
            </a:outerShdw>
          </a:effectLst>
        </p:spPr>
        <p:txBody>
          <a:bodyPr tIns="144000" bIns="72000" anchor="ctr" anchorCtr="0">
            <a:noAutofit/>
          </a:bodyPr>
          <a:lstStyle/>
          <a:p>
            <a:pPr algn="ctr" eaLnBrk="0" hangingPunct="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006699"/>
                </a:solidFill>
                <a:latin typeface="+mn-lt"/>
                <a:ea typeface="ヒラギノ角ゴ Pro W3" pitchFamily="-111" charset="-128"/>
                <a:cs typeface="+mn-cs"/>
              </a:rPr>
              <a:t>Программный комитет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ea typeface="ヒラギノ角ゴ Pro W3" pitchFamily="-111" charset="-128"/>
                <a:cs typeface="+mn-cs"/>
              </a:rPr>
              <a:t>Абугов С.А., профессор </a:t>
            </a:r>
            <a:endParaRPr lang="ru-RU" sz="1600" b="0" i="0" baseline="0" dirty="0" smtClean="0">
              <a:solidFill>
                <a:srgbClr val="486478"/>
              </a:solidFill>
              <a:latin typeface="+mn-lt"/>
              <a:ea typeface="ヒラギノ角ゴ Pro W3" pitchFamily="-111" charset="-128"/>
              <a:cs typeface="+mn-cs"/>
            </a:endParaRP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ea typeface="ヒラギノ角ゴ Pro W3" pitchFamily="-111" charset="-128"/>
                <a:cs typeface="+mn-cs"/>
              </a:rPr>
              <a:t>Алекян Б.Г., академик </a:t>
            </a:r>
            <a:r>
              <a:rPr lang="ru-RU" sz="1600" b="0" i="0" baseline="0" dirty="0" smtClean="0">
                <a:solidFill>
                  <a:srgbClr val="486478"/>
                </a:solidFill>
                <a:latin typeface="+mn-lt"/>
                <a:ea typeface="ヒラギノ角ゴ Pro W3" pitchFamily="-111" charset="-128"/>
                <a:cs typeface="+mn-cs"/>
              </a:rPr>
              <a:t>РАН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ea typeface="ヒラギノ角ゴ Pro W3" pitchFamily="-111" charset="-128"/>
                <a:cs typeface="+mn-cs"/>
              </a:rPr>
              <a:t>Ганюков В.И., </a:t>
            </a:r>
            <a:r>
              <a:rPr lang="ru-RU" sz="1600" b="0" i="0" baseline="0" dirty="0" smtClean="0">
                <a:solidFill>
                  <a:srgbClr val="486478"/>
                </a:solidFill>
                <a:latin typeface="+mn-lt"/>
                <a:ea typeface="ヒラギノ角ゴ Pro W3" pitchFamily="-111" charset="-128"/>
                <a:cs typeface="+mn-cs"/>
              </a:rPr>
              <a:t>профессор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ea typeface="ヒラギノ角ゴ Pro W3" pitchFamily="-111" charset="-128"/>
                <a:cs typeface="+mn-cs"/>
              </a:rPr>
              <a:t>Протопопов А.В., </a:t>
            </a:r>
            <a:r>
              <a:rPr lang="ru-RU" sz="1600" b="0" i="0" baseline="0" dirty="0" smtClean="0">
                <a:solidFill>
                  <a:srgbClr val="486478"/>
                </a:solidFill>
                <a:latin typeface="+mn-lt"/>
                <a:ea typeface="ヒラギノ角ゴ Pro W3" pitchFamily="-111" charset="-128"/>
                <a:cs typeface="+mn-cs"/>
              </a:rPr>
              <a:t>профессор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50594" y="911225"/>
            <a:ext cx="3779837" cy="19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6699"/>
            </a:solidFill>
            <a:prstDash val="solid"/>
            <a:miter lim="800000"/>
          </a:ln>
          <a:effectLst>
            <a:outerShdw dist="91440" algn="l" rotWithShape="0">
              <a:srgbClr val="486478"/>
            </a:outerShdw>
          </a:effectLst>
        </p:spPr>
        <p:txBody>
          <a:bodyPr tIns="182880" bIns="182880" anchor="ctr" anchorCtr="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006699"/>
                </a:solidFill>
                <a:latin typeface="+mn-lt"/>
                <a:cs typeface="+mn-cs"/>
              </a:rPr>
              <a:t>Секретариат Правления Общества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cs typeface="+mn-cs"/>
              </a:rPr>
              <a:t>Быкова Татьяна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cs typeface="+mn-cs"/>
              </a:rPr>
              <a:t>Селиванова Елена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cs typeface="+mn-cs"/>
              </a:rPr>
              <a:t>Устинов Николай </a:t>
            </a:r>
          </a:p>
        </p:txBody>
      </p:sp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755650"/>
          </a:xfrm>
        </p:spPr>
        <p:txBody>
          <a:bodyPr/>
          <a:lstStyle/>
          <a:p>
            <a:pPr marL="358775"/>
            <a:r>
              <a:rPr lang="ru-RU" dirty="0" smtClean="0">
                <a:solidFill>
                  <a:srgbClr val="006699"/>
                </a:solidFill>
              </a:rPr>
              <a:t>Научная и организационная поддержка Конференции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0593" y="3230822"/>
            <a:ext cx="3779837" cy="2124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6699"/>
            </a:solidFill>
            <a:prstDash val="solid"/>
            <a:miter lim="800000"/>
          </a:ln>
          <a:effectLst>
            <a:outerShdw dist="91440" algn="l" rotWithShape="0">
              <a:srgbClr val="486478"/>
            </a:outerShdw>
          </a:effectLst>
        </p:spPr>
        <p:txBody>
          <a:bodyPr tIns="182880" bIns="182880" anchor="ctr" anchorCtr="0">
            <a:no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006699"/>
                </a:solidFill>
                <a:latin typeface="+mn-lt"/>
                <a:cs typeface="+mn-cs"/>
              </a:rPr>
              <a:t>Секретариат Конференции</a:t>
            </a:r>
            <a:br>
              <a:rPr lang="ru-RU" sz="1600" i="0" baseline="0" dirty="0">
                <a:solidFill>
                  <a:srgbClr val="006699"/>
                </a:solidFill>
                <a:latin typeface="+mn-lt"/>
                <a:cs typeface="+mn-cs"/>
              </a:rPr>
            </a:br>
            <a:r>
              <a:rPr lang="ru-RU" sz="1600" i="0" baseline="0" dirty="0">
                <a:solidFill>
                  <a:srgbClr val="006699"/>
                </a:solidFill>
                <a:latin typeface="+mn-lt"/>
                <a:cs typeface="+mn-cs"/>
              </a:rPr>
              <a:t>ООО «</a:t>
            </a:r>
            <a:r>
              <a:rPr lang="ru-RU" sz="1600" i="0" baseline="0" dirty="0" err="1">
                <a:solidFill>
                  <a:srgbClr val="006699"/>
                </a:solidFill>
                <a:latin typeface="+mn-lt"/>
                <a:cs typeface="+mn-cs"/>
              </a:rPr>
              <a:t>Артизан-груп</a:t>
            </a:r>
            <a:r>
              <a:rPr lang="ru-RU" sz="1600" i="0" baseline="0" dirty="0">
                <a:solidFill>
                  <a:srgbClr val="006699"/>
                </a:solidFill>
                <a:latin typeface="+mn-lt"/>
                <a:cs typeface="+mn-cs"/>
              </a:rPr>
              <a:t>»</a:t>
            </a:r>
          </a:p>
          <a:p>
            <a:pPr algn="ctr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cs typeface="+mn-cs"/>
              </a:rPr>
              <a:t>Беляева Ирина</a:t>
            </a:r>
          </a:p>
          <a:p>
            <a:pPr algn="ctr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0" i="0" baseline="0" dirty="0" err="1">
                <a:solidFill>
                  <a:srgbClr val="486478"/>
                </a:solidFill>
                <a:latin typeface="+mn-lt"/>
                <a:cs typeface="+mn-cs"/>
              </a:rPr>
              <a:t>Осичкина</a:t>
            </a:r>
            <a:r>
              <a:rPr lang="ru-RU" sz="1600" b="0" i="0" baseline="0" dirty="0">
                <a:solidFill>
                  <a:srgbClr val="486478"/>
                </a:solidFill>
                <a:latin typeface="+mn-lt"/>
                <a:cs typeface="+mn-cs"/>
              </a:rPr>
              <a:t> Оксана</a:t>
            </a:r>
          </a:p>
          <a:p>
            <a:pPr algn="ctr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  <a:cs typeface="+mn-cs"/>
              </a:rPr>
              <a:t>Шишкина Валерия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3230822"/>
            <a:ext cx="3779837" cy="2124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6699"/>
            </a:solidFill>
            <a:prstDash val="solid"/>
            <a:miter lim="800000"/>
          </a:ln>
          <a:effectLst>
            <a:outerShdw dist="91440" algn="l" rotWithShape="0">
              <a:srgbClr val="486478"/>
            </a:outerShdw>
          </a:effectLst>
        </p:spPr>
        <p:txBody>
          <a:bodyPr tIns="182880" bIns="182880" anchor="ctr" anchorCtr="0">
            <a:no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006699"/>
                </a:solidFill>
                <a:latin typeface="+mn-lt"/>
              </a:rPr>
              <a:t>Оргкомитет конференции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</a:rPr>
              <a:t>Быкова Т.В.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</a:rPr>
              <a:t>Карапетян Н.Г. 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 err="1">
                <a:solidFill>
                  <a:srgbClr val="486478"/>
                </a:solidFill>
                <a:latin typeface="+mn-lt"/>
              </a:rPr>
              <a:t>Новак</a:t>
            </a:r>
            <a:r>
              <a:rPr lang="ru-RU" sz="1600" b="0" i="0" baseline="0" dirty="0">
                <a:solidFill>
                  <a:srgbClr val="486478"/>
                </a:solidFill>
                <a:latin typeface="+mn-lt"/>
              </a:rPr>
              <a:t> А.Я.</a:t>
            </a:r>
          </a:p>
          <a:p>
            <a:pPr algn="ctr" eaLnBrk="0" hangingPunct="0">
              <a:lnSpc>
                <a:spcPts val="1920"/>
              </a:lnSpc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486478"/>
                </a:solidFill>
                <a:latin typeface="+mn-lt"/>
              </a:rPr>
              <a:t>Устинов Н.Б</a:t>
            </a:r>
          </a:p>
        </p:txBody>
      </p:sp>
    </p:spTree>
    <p:extLst>
      <p:ext uri="{BB962C8B-B14F-4D97-AF65-F5344CB8AC3E}">
        <p14:creationId xmlns:p14="http://schemas.microsoft.com/office/powerpoint/2010/main" val="2887994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755650"/>
          </a:xfrm>
        </p:spPr>
        <p:txBody>
          <a:bodyPr/>
          <a:lstStyle/>
          <a:p>
            <a:pPr marL="358775"/>
            <a:r>
              <a:rPr lang="ru-RU" dirty="0" smtClean="0">
                <a:solidFill>
                  <a:srgbClr val="006699"/>
                </a:solidFill>
              </a:rPr>
              <a:t>Выражаем благодарность!</a:t>
            </a: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687600" y="911225"/>
            <a:ext cx="8039477" cy="455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SzPct val="110000"/>
              <a:buFont typeface="Arial" charset="0"/>
              <a:buChar char="•"/>
              <a:defRPr sz="2000">
                <a:solidFill>
                  <a:srgbClr val="001E64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SzPct val="70000"/>
              <a:buFont typeface="Arial" charset="0"/>
              <a:buChar char="•"/>
              <a:defRPr sz="1800">
                <a:solidFill>
                  <a:srgbClr val="2F2F2F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600">
                <a:solidFill>
                  <a:srgbClr val="2F2F2F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400">
                <a:solidFill>
                  <a:srgbClr val="2F2F2F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400">
                <a:solidFill>
                  <a:srgbClr val="2F2F2F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ru-RU" sz="2400" b="0" i="0" kern="0" baseline="0" dirty="0" smtClean="0">
                <a:solidFill>
                  <a:srgbClr val="006699"/>
                </a:solidFill>
              </a:rPr>
              <a:t>ФГБУ «НМИЦ ХИРУРГИИ ИМ. А.В. ВИШНЕВСКОГО» МЗ РФ</a:t>
            </a:r>
            <a:br>
              <a:rPr lang="ru-RU" sz="2400" b="0" i="0" kern="0" baseline="0" dirty="0" smtClean="0">
                <a:solidFill>
                  <a:srgbClr val="006699"/>
                </a:solidFill>
              </a:rPr>
            </a:br>
            <a:endParaRPr lang="ru-RU" sz="2400" b="0" i="0" kern="0" baseline="0" dirty="0" smtClean="0">
              <a:solidFill>
                <a:srgbClr val="006699"/>
              </a:solidFill>
            </a:endParaRPr>
          </a:p>
          <a:p>
            <a:pPr marL="342000" eaLnBrk="1" hangingPunct="1"/>
            <a:r>
              <a:rPr lang="ru-RU" b="0" i="0" kern="0" baseline="0" dirty="0" smtClean="0">
                <a:solidFill>
                  <a:srgbClr val="006699"/>
                </a:solidFill>
              </a:rPr>
              <a:t>Группе синхронных переводчиков</a:t>
            </a:r>
          </a:p>
          <a:p>
            <a:pPr marL="342000" eaLnBrk="1" hangingPunct="1"/>
            <a:r>
              <a:rPr lang="ru-RU" b="0" i="0" kern="0" baseline="0" dirty="0">
                <a:solidFill>
                  <a:srgbClr val="006699"/>
                </a:solidFill>
              </a:rPr>
              <a:t>ООО "АРТ </a:t>
            </a:r>
            <a:r>
              <a:rPr lang="ru-RU" b="0" i="0" kern="0" baseline="0" dirty="0" err="1">
                <a:solidFill>
                  <a:srgbClr val="006699"/>
                </a:solidFill>
              </a:rPr>
              <a:t>Полимедиа</a:t>
            </a:r>
            <a:r>
              <a:rPr lang="ru-RU" b="0" i="0" kern="0" baseline="0" dirty="0">
                <a:solidFill>
                  <a:srgbClr val="006699"/>
                </a:solidFill>
              </a:rPr>
              <a:t>" - техническая поддержка </a:t>
            </a:r>
            <a:r>
              <a:rPr lang="ru-RU" b="0" i="0" kern="0" baseline="0" dirty="0" smtClean="0">
                <a:solidFill>
                  <a:srgbClr val="006699"/>
                </a:solidFill>
              </a:rPr>
              <a:t>мероприятия</a:t>
            </a:r>
          </a:p>
          <a:p>
            <a:pPr marL="342000" eaLnBrk="1" hangingPunct="1"/>
            <a:r>
              <a:rPr lang="ru-RU" b="0" i="0" kern="0" baseline="0" dirty="0">
                <a:solidFill>
                  <a:srgbClr val="006699"/>
                </a:solidFill>
              </a:rPr>
              <a:t>ООО "ИНДЭК" - разработка дизайн-проекта и монтаж выставочной </a:t>
            </a:r>
            <a:r>
              <a:rPr lang="ru-RU" b="0" i="0" kern="0" baseline="0" dirty="0" smtClean="0">
                <a:solidFill>
                  <a:srgbClr val="006699"/>
                </a:solidFill>
              </a:rPr>
              <a:t>экспозиции</a:t>
            </a:r>
          </a:p>
          <a:p>
            <a:pPr marL="342000" eaLnBrk="1" hangingPunct="1"/>
            <a:r>
              <a:rPr lang="ru-RU" b="0" i="0" kern="0" baseline="0" dirty="0">
                <a:solidFill>
                  <a:srgbClr val="006699"/>
                </a:solidFill>
              </a:rPr>
              <a:t>Компания "</a:t>
            </a:r>
            <a:r>
              <a:rPr lang="ru-RU" b="0" i="0" kern="0" baseline="0" dirty="0" err="1">
                <a:solidFill>
                  <a:srgbClr val="006699"/>
                </a:solidFill>
              </a:rPr>
              <a:t>Wellcast</a:t>
            </a:r>
            <a:r>
              <a:rPr lang="ru-RU" b="0" i="0" kern="0" baseline="0" dirty="0">
                <a:solidFill>
                  <a:srgbClr val="006699"/>
                </a:solidFill>
              </a:rPr>
              <a:t>" - трансляция и чат в </a:t>
            </a:r>
            <a:r>
              <a:rPr lang="ru-RU" b="0" i="0" kern="0" baseline="0" dirty="0" smtClean="0">
                <a:solidFill>
                  <a:srgbClr val="006699"/>
                </a:solidFill>
              </a:rPr>
              <a:t>интернете</a:t>
            </a:r>
          </a:p>
          <a:p>
            <a:pPr marL="342000" eaLnBrk="1" hangingPunct="1"/>
            <a:r>
              <a:rPr lang="ru-RU" b="0" i="0" kern="0" baseline="0" dirty="0">
                <a:solidFill>
                  <a:srgbClr val="006699"/>
                </a:solidFill>
              </a:rPr>
              <a:t>ООО "</a:t>
            </a:r>
            <a:r>
              <a:rPr lang="ru-RU" b="0" i="0" kern="0" baseline="0" dirty="0" err="1">
                <a:solidFill>
                  <a:srgbClr val="006699"/>
                </a:solidFill>
              </a:rPr>
              <a:t>ВэндКо</a:t>
            </a:r>
            <a:r>
              <a:rPr lang="ru-RU" b="0" i="0" kern="0" baseline="0" dirty="0">
                <a:solidFill>
                  <a:srgbClr val="006699"/>
                </a:solidFill>
              </a:rPr>
              <a:t>" - разработка сайта, IT-поддержка</a:t>
            </a:r>
            <a:endParaRPr lang="ru-RU" b="0" i="0" kern="0" baseline="0" dirty="0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32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200" r="442"/>
          <a:stretch/>
        </p:blipFill>
        <p:spPr>
          <a:xfrm>
            <a:off x="0" y="0"/>
            <a:ext cx="9134947" cy="6056768"/>
          </a:xfrm>
          <a:prstGeom prst="rect">
            <a:avLst/>
          </a:prstGeom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27499"/>
            <a:ext cx="9144000" cy="755650"/>
          </a:xfrm>
        </p:spPr>
        <p:txBody>
          <a:bodyPr/>
          <a:lstStyle/>
          <a:p>
            <a:pPr marL="360000"/>
            <a:r>
              <a:rPr lang="ru-RU" sz="3200" dirty="0" smtClean="0">
                <a:solidFill>
                  <a:srgbClr val="006699"/>
                </a:solidFill>
              </a:rPr>
              <a:t>Приглашаем принять участие </a:t>
            </a:r>
            <a:br>
              <a:rPr lang="ru-RU" sz="3200" dirty="0" smtClean="0">
                <a:solidFill>
                  <a:srgbClr val="006699"/>
                </a:solidFill>
              </a:rPr>
            </a:br>
            <a:r>
              <a:rPr lang="ru-RU" sz="3200" dirty="0" smtClean="0">
                <a:solidFill>
                  <a:srgbClr val="006699"/>
                </a:solidFill>
              </a:rPr>
              <a:t>в </a:t>
            </a:r>
            <a:r>
              <a:rPr lang="en-US" sz="3200" dirty="0" smtClean="0">
                <a:solidFill>
                  <a:srgbClr val="006699"/>
                </a:solidFill>
              </a:rPr>
              <a:t>TCT RUSSIA 201</a:t>
            </a:r>
            <a:r>
              <a:rPr lang="ru-RU" sz="3200" dirty="0" smtClean="0">
                <a:solidFill>
                  <a:srgbClr val="006699"/>
                </a:solidFill>
              </a:rPr>
              <a:t>9</a:t>
            </a:r>
            <a:r>
              <a:rPr lang="en-US" sz="3200" dirty="0" smtClean="0">
                <a:solidFill>
                  <a:srgbClr val="006699"/>
                </a:solidFill>
              </a:rPr>
              <a:t>!</a:t>
            </a:r>
            <a:endParaRPr lang="ru-RU" sz="3200" dirty="0" smtClean="0">
              <a:solidFill>
                <a:srgbClr val="006699"/>
              </a:solidFill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 bwMode="auto">
          <a:xfrm>
            <a:off x="0" y="1502121"/>
            <a:ext cx="3856776" cy="53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SzPct val="110000"/>
              <a:buFont typeface="Arial" charset="0"/>
              <a:buChar char="•"/>
              <a:defRPr sz="2000">
                <a:solidFill>
                  <a:srgbClr val="001E64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SzPct val="70000"/>
              <a:buFont typeface="Arial" charset="0"/>
              <a:buChar char="•"/>
              <a:defRPr sz="1800">
                <a:solidFill>
                  <a:srgbClr val="2F2F2F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600">
                <a:solidFill>
                  <a:srgbClr val="2F2F2F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400">
                <a:solidFill>
                  <a:srgbClr val="2F2F2F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400">
                <a:solidFill>
                  <a:srgbClr val="2F2F2F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360000" indent="0" eaLnBrk="1" hangingPunct="1">
              <a:buNone/>
            </a:pPr>
            <a:r>
              <a:rPr lang="ru-RU" sz="2400" b="0" i="0" kern="0" baseline="0" dirty="0" smtClean="0">
                <a:solidFill>
                  <a:srgbClr val="006699"/>
                </a:solidFill>
              </a:rPr>
              <a:t>20-22 июня 2019, Казань</a:t>
            </a:r>
          </a:p>
        </p:txBody>
      </p:sp>
    </p:spTree>
    <p:extLst>
      <p:ext uri="{BB962C8B-B14F-4D97-AF65-F5344CB8AC3E}">
        <p14:creationId xmlns:p14="http://schemas.microsoft.com/office/powerpoint/2010/main" val="3206523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867468"/>
          </a:xfrm>
        </p:spPr>
        <p:txBody>
          <a:bodyPr/>
          <a:lstStyle/>
          <a:p>
            <a:pPr marL="358775"/>
            <a:r>
              <a:rPr lang="ru-RU" dirty="0" smtClean="0">
                <a:solidFill>
                  <a:srgbClr val="006699"/>
                </a:solidFill>
              </a:rPr>
              <a:t>Список </a:t>
            </a:r>
            <a:r>
              <a:rPr lang="ru-RU" dirty="0">
                <a:solidFill>
                  <a:srgbClr val="006699"/>
                </a:solidFill>
              </a:rPr>
              <a:t>лучших </a:t>
            </a:r>
            <a:r>
              <a:rPr lang="ru-RU" dirty="0" smtClean="0">
                <a:solidFill>
                  <a:srgbClr val="006699"/>
                </a:solidFill>
              </a:rPr>
              <a:t>докладов</a:t>
            </a:r>
            <a:br>
              <a:rPr lang="ru-RU" dirty="0" smtClean="0">
                <a:solidFill>
                  <a:srgbClr val="006699"/>
                </a:solidFill>
              </a:rPr>
            </a:br>
            <a:r>
              <a:rPr lang="ru-RU" sz="2200" dirty="0" smtClean="0">
                <a:solidFill>
                  <a:srgbClr val="486478"/>
                </a:solidFill>
              </a:rPr>
              <a:t>Секционное </a:t>
            </a:r>
            <a:r>
              <a:rPr lang="ru-RU" sz="2200" dirty="0" smtClean="0">
                <a:solidFill>
                  <a:srgbClr val="486478"/>
                </a:solidFill>
              </a:rPr>
              <a:t>заседание </a:t>
            </a:r>
            <a:r>
              <a:rPr lang="en-US" sz="2200" dirty="0" smtClean="0">
                <a:solidFill>
                  <a:srgbClr val="486478"/>
                </a:solidFill>
              </a:rPr>
              <a:t>II</a:t>
            </a:r>
            <a:r>
              <a:rPr lang="ru-RU" sz="2200" dirty="0" smtClean="0">
                <a:solidFill>
                  <a:srgbClr val="486478"/>
                </a:solidFill>
              </a:rPr>
              <a:t> / 08.09.18</a:t>
            </a:r>
            <a:r>
              <a:rPr lang="en-US" sz="2200" dirty="0" smtClean="0">
                <a:solidFill>
                  <a:srgbClr val="486478"/>
                </a:solidFill>
              </a:rPr>
              <a:t> </a:t>
            </a:r>
            <a:endParaRPr lang="ru-RU" sz="2200" dirty="0" smtClean="0">
              <a:solidFill>
                <a:srgbClr val="486478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687600" y="965564"/>
            <a:ext cx="8157636" cy="49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SzPct val="110000"/>
              <a:buFont typeface="Arial" charset="0"/>
              <a:buChar char="•"/>
              <a:defRPr sz="2000">
                <a:solidFill>
                  <a:srgbClr val="001E64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SzPct val="70000"/>
              <a:buFont typeface="Arial" charset="0"/>
              <a:buChar char="•"/>
              <a:defRPr sz="1800">
                <a:solidFill>
                  <a:srgbClr val="2F2F2F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600">
                <a:solidFill>
                  <a:srgbClr val="2F2F2F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400">
                <a:solidFill>
                  <a:srgbClr val="2F2F2F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2778"/>
              </a:buClr>
              <a:buFont typeface="Arial" charset="0"/>
              <a:buChar char="•"/>
              <a:defRPr sz="1400">
                <a:solidFill>
                  <a:srgbClr val="2F2F2F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  <a:t>1-е </a:t>
            </a:r>
            <a: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  <a:t>место</a:t>
            </a:r>
            <a:b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</a:b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Случай </a:t>
            </a: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эндоваскулярного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 лечения острого коронарного синдрома, возникшего вследствие массивной воздушной эмболии коронарных артерий в ходе радиочастотной </a:t>
            </a: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аблации</a:t>
            </a:r>
            <a:r>
              <a:rPr lang="ru-RU" sz="1700" b="0" i="0" kern="0" baseline="0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ru-RU" sz="1700" b="0" i="0" kern="0" baseline="0" dirty="0" smtClean="0">
                <a:solidFill>
                  <a:srgbClr val="006699"/>
                </a:solidFill>
                <a:latin typeface="+mn-lt"/>
              </a:rPr>
            </a:b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Панков А.С</a:t>
            </a: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Закарян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Н.В., Мезенцев П.В.,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Давтян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А.Г., Шелеско А.А.,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Киракосян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В.Р.,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Молохоев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Е.Б., Тадевосян К.Г. </a:t>
            </a:r>
            <a:endParaRPr lang="ru-RU" sz="1500" i="0" kern="0" baseline="0" dirty="0" smtClean="0">
              <a:solidFill>
                <a:srgbClr val="006699"/>
              </a:solidFill>
              <a:latin typeface="+mn-lt"/>
            </a:endParaRPr>
          </a:p>
          <a:p>
            <a:pPr marL="540000" indent="0" eaLnBrk="1" hangingPunct="1">
              <a:spcBef>
                <a:spcPts val="0"/>
              </a:spcBef>
              <a:buNone/>
            </a:pP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ФГБУ </a:t>
            </a: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“Клиническая больница №1” Управления делами Президента РФ, </a:t>
            </a: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Москва</a:t>
            </a:r>
          </a:p>
          <a:p>
            <a:pPr marL="0" indent="0" eaLnBrk="1" hangingPunct="1">
              <a:buNone/>
            </a:pPr>
            <a: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  <a:t>2-е место</a:t>
            </a:r>
            <a:b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</a:b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Эндоваскулярные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 вмешательства при ишемическом инсульте: опыт регионального сосудистого центра</a:t>
            </a:r>
            <a: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</a:b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Верещагин М.А., Бондаренко Н.А., Ковалева Ю.В.,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Янкин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А.Ю</a:t>
            </a: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.</a:t>
            </a: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 </a:t>
            </a:r>
          </a:p>
          <a:p>
            <a:pPr marL="540000" indent="0" eaLnBrk="1" hangingPunct="1">
              <a:spcBef>
                <a:spcPts val="0"/>
              </a:spcBef>
              <a:buNone/>
            </a:pP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ГАУЗ КО "Новокузнецкая городская клиническая больница №1", Новокузнецк</a:t>
            </a:r>
            <a:endParaRPr lang="ru-RU" sz="1500" b="0" i="0" kern="0" baseline="0" dirty="0" smtClean="0">
              <a:solidFill>
                <a:srgbClr val="006699"/>
              </a:solidFill>
              <a:latin typeface="+mn-lt"/>
            </a:endParaRPr>
          </a:p>
          <a:p>
            <a:pPr marL="0" indent="0" eaLnBrk="1" hangingPunct="1">
              <a:buNone/>
            </a:pPr>
            <a: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  <a:t>3-е место</a:t>
            </a:r>
            <a:br>
              <a:rPr lang="ru-RU" sz="1800" i="0" kern="0" baseline="0" dirty="0" smtClean="0">
                <a:solidFill>
                  <a:srgbClr val="486478"/>
                </a:solidFill>
                <a:latin typeface="+mn-lt"/>
              </a:rPr>
            </a:b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Особенности </a:t>
            </a:r>
            <a:r>
              <a:rPr lang="ru-RU" sz="1700" b="0" i="0" kern="0" baseline="0" dirty="0" err="1">
                <a:solidFill>
                  <a:srgbClr val="006699"/>
                </a:solidFill>
                <a:latin typeface="+mn-lt"/>
              </a:rPr>
              <a:t>эндоваскулярного</a:t>
            </a:r>
            <a:r>
              <a:rPr lang="ru-RU" sz="1700" b="0" i="0" kern="0" baseline="0" dirty="0">
                <a:solidFill>
                  <a:srgbClr val="006699"/>
                </a:solidFill>
                <a:latin typeface="+mn-lt"/>
              </a:rPr>
              <a:t> лечения STEMI у пациентов старческого возраста</a:t>
            </a:r>
            <a: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ru-RU" sz="1800" b="0" i="0" kern="0" baseline="0" dirty="0" smtClean="0">
                <a:solidFill>
                  <a:srgbClr val="006699"/>
                </a:solidFill>
                <a:latin typeface="+mn-lt"/>
              </a:rPr>
            </a:b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Ермолаев П.М. 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Кавтеладзе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З.А.,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Брутян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Г.А., Даниленко С.Ю.,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Эртман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В.Г.,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Асатрян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К.В., Сафаров П.Н., </a:t>
            </a:r>
            <a:r>
              <a:rPr lang="ru-RU" sz="1500" i="0" kern="0" baseline="0" dirty="0" err="1">
                <a:solidFill>
                  <a:srgbClr val="006699"/>
                </a:solidFill>
                <a:latin typeface="+mn-lt"/>
              </a:rPr>
              <a:t>Парнес</a:t>
            </a:r>
            <a:r>
              <a:rPr lang="ru-RU" sz="1500" i="0" kern="0" baseline="0" dirty="0">
                <a:solidFill>
                  <a:srgbClr val="006699"/>
                </a:solidFill>
                <a:latin typeface="+mn-lt"/>
              </a:rPr>
              <a:t> Л.Е</a:t>
            </a:r>
            <a:r>
              <a:rPr lang="ru-RU" sz="1500" i="0" kern="0" baseline="0" dirty="0" smtClean="0">
                <a:solidFill>
                  <a:srgbClr val="006699"/>
                </a:solidFill>
                <a:latin typeface="+mn-lt"/>
              </a:rPr>
              <a:t>. </a:t>
            </a:r>
            <a:endParaRPr lang="ru-RU" sz="1500" i="0" kern="0" baseline="0" dirty="0" smtClean="0">
              <a:solidFill>
                <a:srgbClr val="006699"/>
              </a:solidFill>
              <a:latin typeface="+mn-lt"/>
            </a:endParaRPr>
          </a:p>
          <a:p>
            <a:pPr marL="540000" indent="0" eaLnBrk="1" hangingPunct="1">
              <a:spcBef>
                <a:spcPts val="0"/>
              </a:spcBef>
              <a:buNone/>
            </a:pP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ГБУЗ ГКБ им. </a:t>
            </a:r>
            <a:r>
              <a:rPr lang="ru-RU" sz="1500" b="0" i="0" kern="0" baseline="0" dirty="0" err="1">
                <a:solidFill>
                  <a:srgbClr val="006699"/>
                </a:solidFill>
                <a:latin typeface="+mn-lt"/>
              </a:rPr>
              <a:t>М.Е.Жадкевича</a:t>
            </a:r>
            <a:r>
              <a:rPr lang="ru-RU" sz="1500" b="0" i="0" kern="0" baseline="0" dirty="0">
                <a:solidFill>
                  <a:srgbClr val="006699"/>
                </a:solidFill>
                <a:latin typeface="+mn-lt"/>
              </a:rPr>
              <a:t>, Отделение сердечно-сосудистой патологии ,</a:t>
            </a:r>
            <a:r>
              <a:rPr lang="ru-RU" sz="1500" b="0" i="0" kern="0" baseline="0" dirty="0" smtClean="0">
                <a:solidFill>
                  <a:srgbClr val="006699"/>
                </a:solidFill>
                <a:latin typeface="+mn-lt"/>
              </a:rPr>
              <a:t>Москва</a:t>
            </a:r>
            <a:endParaRPr lang="ru-RU" sz="1500" b="0" i="0" kern="0" baseline="0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2735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ctrTitle"/>
          </p:nvPr>
        </p:nvSpPr>
        <p:spPr>
          <a:xfrm>
            <a:off x="0" y="1832965"/>
            <a:ext cx="9144000" cy="2918299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  <a:t>V Всероссийская </a:t>
            </a:r>
            <a: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  <a:t/>
            </a:r>
            <a:b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  <a:t>научно-практическая </a:t>
            </a:r>
            <a: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  <a:t>конференция </a:t>
            </a:r>
            <a:b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</a:br>
            <a: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  <a:t>«Современные подходы к лечению </a:t>
            </a:r>
            <a: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  <a:t/>
            </a:r>
            <a:b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  <a:t>острого </a:t>
            </a:r>
            <a: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  <a:t>коронарного синдрома» </a:t>
            </a:r>
            <a:b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</a:br>
            <a: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  <a:t>при поддержке инициативы </a:t>
            </a:r>
            <a: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  <a:t/>
            </a:r>
            <a:b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6699"/>
                </a:solidFill>
                <a:latin typeface="Candara" panose="020E0502030303020204" pitchFamily="34" charset="0"/>
              </a:rPr>
              <a:t>«</a:t>
            </a:r>
            <a:r>
              <a:rPr lang="ru-RU" sz="3600" dirty="0" err="1">
                <a:solidFill>
                  <a:srgbClr val="006699"/>
                </a:solidFill>
                <a:latin typeface="Candara" panose="020E0502030303020204" pitchFamily="34" charset="0"/>
              </a:rPr>
              <a:t>Stent-Save</a:t>
            </a:r>
            <a: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  <a:t> a </a:t>
            </a:r>
            <a:r>
              <a:rPr lang="ru-RU" sz="3600" dirty="0" err="1">
                <a:solidFill>
                  <a:srgbClr val="006699"/>
                </a:solidFill>
                <a:latin typeface="Candara" panose="020E0502030303020204" pitchFamily="34" charset="0"/>
              </a:rPr>
              <a:t>Life</a:t>
            </a:r>
            <a:r>
              <a:rPr lang="ru-RU" sz="3600" dirty="0">
                <a:solidFill>
                  <a:srgbClr val="006699"/>
                </a:solidFill>
                <a:latin typeface="Candara" panose="020E0502030303020204" pitchFamily="34" charset="0"/>
              </a:rPr>
              <a:t>» </a:t>
            </a:r>
            <a:endParaRPr lang="ru-RU" sz="3600" dirty="0" smtClean="0">
              <a:solidFill>
                <a:srgbClr val="006699"/>
              </a:solidFill>
              <a:latin typeface="Candara" panose="020E0502030303020204" pitchFamily="34" charset="0"/>
            </a:endParaRPr>
          </a:p>
        </p:txBody>
      </p:sp>
      <p:sp>
        <p:nvSpPr>
          <p:cNvPr id="1229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870010"/>
            <a:ext cx="9144000" cy="534908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006699"/>
                </a:solidFill>
              </a:rPr>
              <a:t>7–8 сентября 2018, Москва</a:t>
            </a:r>
            <a:endParaRPr lang="ru-RU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55575"/>
            <a:ext cx="7769225" cy="1483102"/>
          </a:xfrm>
        </p:spPr>
        <p:txBody>
          <a:bodyPr/>
          <a:lstStyle/>
          <a:p>
            <a:r>
              <a:rPr lang="ru-RU" dirty="0" smtClean="0">
                <a:solidFill>
                  <a:srgbClr val="006699"/>
                </a:solidFill>
              </a:rPr>
              <a:t>Конференции предшествовал Учебный </a:t>
            </a:r>
            <a:r>
              <a:rPr lang="ru-RU" dirty="0">
                <a:solidFill>
                  <a:srgbClr val="006699"/>
                </a:solidFill>
              </a:rPr>
              <a:t>курс</a:t>
            </a:r>
            <a:br>
              <a:rPr lang="ru-RU" dirty="0">
                <a:solidFill>
                  <a:srgbClr val="006699"/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«Современные подходы 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 лечению острого коронарного синдрома» 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84213" y="2684885"/>
            <a:ext cx="7772400" cy="3123595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550"/>
              </a:spcBef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6699"/>
                </a:solidFill>
              </a:rPr>
              <a:t>Всего участников Учебного курса – </a:t>
            </a:r>
            <a:r>
              <a:rPr lang="ru-RU" sz="2400" b="1" dirty="0" smtClean="0">
                <a:solidFill>
                  <a:srgbClr val="006699"/>
                </a:solidFill>
              </a:rPr>
              <a:t>86</a:t>
            </a:r>
            <a:r>
              <a:rPr lang="ru-RU" dirty="0" smtClean="0">
                <a:solidFill>
                  <a:srgbClr val="006699"/>
                </a:solidFill>
              </a:rPr>
              <a:t>. </a:t>
            </a:r>
            <a:br>
              <a:rPr lang="ru-RU" dirty="0" smtClean="0">
                <a:solidFill>
                  <a:srgbClr val="006699"/>
                </a:solidFill>
              </a:rPr>
            </a:br>
            <a:r>
              <a:rPr lang="ru-RU" dirty="0" smtClean="0">
                <a:solidFill>
                  <a:srgbClr val="006699"/>
                </a:solidFill>
              </a:rPr>
              <a:t>В том числе: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rgbClr val="006699"/>
              </a:buClr>
            </a:pPr>
            <a:r>
              <a:rPr lang="ru-RU" sz="2400" b="1" dirty="0">
                <a:solidFill>
                  <a:srgbClr val="006699"/>
                </a:solidFill>
              </a:rPr>
              <a:t>9</a:t>
            </a:r>
            <a:r>
              <a:rPr lang="ru-RU" dirty="0" smtClean="0">
                <a:solidFill>
                  <a:srgbClr val="006699"/>
                </a:solidFill>
              </a:rPr>
              <a:t> координаторов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rgbClr val="006699"/>
              </a:buClr>
            </a:pPr>
            <a:r>
              <a:rPr lang="ru-RU" sz="2400" b="1" dirty="0" smtClean="0">
                <a:solidFill>
                  <a:srgbClr val="006699"/>
                </a:solidFill>
              </a:rPr>
              <a:t>59</a:t>
            </a:r>
            <a:r>
              <a:rPr lang="ru-RU" dirty="0" smtClean="0">
                <a:solidFill>
                  <a:srgbClr val="006699"/>
                </a:solidFill>
              </a:rPr>
              <a:t> докторов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rgbClr val="006699"/>
              </a:buClr>
            </a:pPr>
            <a:r>
              <a:rPr lang="ru-RU" sz="2400" b="1" dirty="0" smtClean="0">
                <a:solidFill>
                  <a:srgbClr val="006699"/>
                </a:solidFill>
              </a:rPr>
              <a:t>15</a:t>
            </a:r>
            <a:r>
              <a:rPr lang="ru-RU" dirty="0" smtClean="0">
                <a:solidFill>
                  <a:srgbClr val="006699"/>
                </a:solidFill>
              </a:rPr>
              <a:t> ординаторов</a:t>
            </a:r>
          </a:p>
          <a:p>
            <a:pPr>
              <a:lnSpc>
                <a:spcPct val="120000"/>
              </a:lnSpc>
              <a:spcBef>
                <a:spcPts val="550"/>
              </a:spcBef>
              <a:spcAft>
                <a:spcPts val="1200"/>
              </a:spcAft>
              <a:buClr>
                <a:srgbClr val="006699"/>
              </a:buClr>
            </a:pPr>
            <a:r>
              <a:rPr lang="ru-RU" sz="2400" b="1" dirty="0" smtClean="0">
                <a:solidFill>
                  <a:srgbClr val="006699"/>
                </a:solidFill>
              </a:rPr>
              <a:t>3</a:t>
            </a:r>
            <a:r>
              <a:rPr lang="ru-RU" dirty="0" smtClean="0">
                <a:solidFill>
                  <a:srgbClr val="006699"/>
                </a:solidFill>
              </a:rPr>
              <a:t> медицинских сестры</a:t>
            </a:r>
            <a:endParaRPr lang="en-US" dirty="0" smtClean="0">
              <a:solidFill>
                <a:srgbClr val="0066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550"/>
              </a:spcBef>
              <a:buFont typeface="Arial" panose="020B0604020202020204" pitchFamily="34" charset="0"/>
              <a:buNone/>
            </a:pPr>
            <a:endParaRPr lang="ru-RU" dirty="0" smtClean="0">
              <a:solidFill>
                <a:srgbClr val="0066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srgbClr val="006699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1783956"/>
            <a:ext cx="9144000" cy="755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5720" rIns="4572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>
              <a:defRPr/>
            </a:pPr>
            <a:r>
              <a:rPr lang="ru-RU" sz="2000" b="0" i="0" kern="0" baseline="0" dirty="0" smtClean="0">
                <a:solidFill>
                  <a:srgbClr val="006699"/>
                </a:solidFill>
              </a:rPr>
              <a:t>6 сентября, Москва</a:t>
            </a:r>
          </a:p>
          <a:p>
            <a:pPr marL="360000">
              <a:defRPr/>
            </a:pPr>
            <a:r>
              <a:rPr lang="ru-RU" sz="2000" b="0" i="0" kern="0" baseline="0" dirty="0">
                <a:solidFill>
                  <a:srgbClr val="006699"/>
                </a:solidFill>
              </a:rPr>
              <a:t>Гостиница «Альфа</a:t>
            </a:r>
            <a:r>
              <a:rPr lang="ru-RU" sz="2000" b="0" i="0" kern="0" baseline="0" dirty="0" smtClean="0">
                <a:solidFill>
                  <a:srgbClr val="006699"/>
                </a:solidFill>
              </a:rPr>
              <a:t>», Зал №7</a:t>
            </a:r>
            <a:endParaRPr lang="ru-RU" sz="2000" b="0" i="0" kern="0" baseline="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08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11225"/>
            <a:ext cx="7772400" cy="4421266"/>
          </a:xfrm>
        </p:spPr>
        <p:txBody>
          <a:bodyPr/>
          <a:lstStyle/>
          <a:p>
            <a:pPr marL="0" indent="0">
              <a:spcBef>
                <a:spcPts val="400"/>
              </a:spcBef>
              <a:buClr>
                <a:srgbClr val="006699"/>
              </a:buClr>
              <a:buNone/>
              <a:defRPr/>
            </a:pPr>
            <a:r>
              <a:rPr lang="ru-RU" dirty="0" smtClean="0">
                <a:solidFill>
                  <a:srgbClr val="006699"/>
                </a:solidFill>
                <a:latin typeface="+mn-lt"/>
              </a:rPr>
              <a:t>Всего участников Конференции </a:t>
            </a:r>
            <a:r>
              <a:rPr lang="ru-RU" dirty="0">
                <a:solidFill>
                  <a:srgbClr val="006699"/>
                </a:solidFill>
                <a:latin typeface="+mn-lt"/>
              </a:rPr>
              <a:t>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42</a:t>
            </a:r>
            <a:r>
              <a:rPr lang="en-US" sz="2400" b="1" dirty="0" smtClean="0">
                <a:solidFill>
                  <a:srgbClr val="006699"/>
                </a:solidFill>
                <a:latin typeface="+mn-lt"/>
              </a:rPr>
              <a:t>4</a:t>
            </a:r>
            <a:r>
              <a:rPr lang="ru-RU" dirty="0" smtClean="0">
                <a:solidFill>
                  <a:srgbClr val="006699"/>
                </a:solidFill>
                <a:latin typeface="+mn-lt"/>
              </a:rPr>
              <a:t>. </a:t>
            </a:r>
            <a:br>
              <a:rPr lang="ru-RU" dirty="0" smtClean="0">
                <a:solidFill>
                  <a:srgbClr val="006699"/>
                </a:solidFill>
                <a:latin typeface="+mn-lt"/>
              </a:rPr>
            </a:br>
            <a:r>
              <a:rPr lang="ru-RU" dirty="0" smtClean="0">
                <a:solidFill>
                  <a:srgbClr val="006699"/>
                </a:solidFill>
                <a:latin typeface="+mn-lt"/>
              </a:rPr>
              <a:t>В том числе:</a:t>
            </a:r>
            <a:endParaRPr lang="ru-RU" b="1" dirty="0" smtClean="0">
              <a:solidFill>
                <a:srgbClr val="006699"/>
              </a:solidFill>
              <a:latin typeface="+mn-lt"/>
            </a:endParaRPr>
          </a:p>
          <a:p>
            <a:pPr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dirty="0" smtClean="0">
                <a:solidFill>
                  <a:srgbClr val="006699"/>
                </a:solidFill>
                <a:latin typeface="+mn-lt"/>
              </a:rPr>
              <a:t>Координаторы 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45</a:t>
            </a:r>
          </a:p>
          <a:p>
            <a:pPr lvl="1"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sz="2000" dirty="0">
                <a:solidFill>
                  <a:srgbClr val="006699"/>
                </a:solidFill>
                <a:latin typeface="+mn-lt"/>
              </a:rPr>
              <a:t>р</a:t>
            </a:r>
            <a:r>
              <a:rPr lang="ru-RU" sz="2000" dirty="0" smtClean="0">
                <a:solidFill>
                  <a:srgbClr val="006699"/>
                </a:solidFill>
                <a:latin typeface="+mn-lt"/>
              </a:rPr>
              <a:t>оссийские координаторы 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42</a:t>
            </a:r>
            <a:endParaRPr lang="ru-RU" sz="2000" b="1" dirty="0" smtClean="0">
              <a:solidFill>
                <a:srgbClr val="006699"/>
              </a:solidFill>
              <a:latin typeface="+mn-lt"/>
            </a:endParaRPr>
          </a:p>
          <a:p>
            <a:pPr lvl="1"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sz="2000" dirty="0">
                <a:solidFill>
                  <a:srgbClr val="006699"/>
                </a:solidFill>
                <a:latin typeface="+mn-lt"/>
              </a:rPr>
              <a:t>и</a:t>
            </a:r>
            <a:r>
              <a:rPr lang="ru-RU" sz="2000" dirty="0" smtClean="0">
                <a:solidFill>
                  <a:srgbClr val="006699"/>
                </a:solidFill>
                <a:latin typeface="+mn-lt"/>
              </a:rPr>
              <a:t>ностранные координаторы -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3</a:t>
            </a:r>
            <a:endParaRPr lang="ru-RU" sz="2000" b="1" dirty="0" smtClean="0">
              <a:solidFill>
                <a:srgbClr val="006699"/>
              </a:solidFill>
              <a:latin typeface="+mn-lt"/>
            </a:endParaRPr>
          </a:p>
          <a:p>
            <a:pPr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dirty="0" smtClean="0">
                <a:solidFill>
                  <a:srgbClr val="006699"/>
                </a:solidFill>
                <a:latin typeface="+mn-lt"/>
              </a:rPr>
              <a:t>Участники 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34</a:t>
            </a:r>
            <a:r>
              <a:rPr lang="en-US" sz="2400" b="1" dirty="0" smtClean="0">
                <a:solidFill>
                  <a:srgbClr val="006699"/>
                </a:solidFill>
                <a:latin typeface="+mn-lt"/>
              </a:rPr>
              <a:t>3</a:t>
            </a:r>
            <a:endParaRPr lang="ru-RU" sz="2400" b="1" dirty="0" smtClean="0">
              <a:solidFill>
                <a:srgbClr val="006699"/>
              </a:solidFill>
              <a:latin typeface="+mn-lt"/>
            </a:endParaRPr>
          </a:p>
          <a:p>
            <a:pPr lvl="1"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sz="2000" dirty="0" smtClean="0">
                <a:solidFill>
                  <a:srgbClr val="006699"/>
                </a:solidFill>
                <a:latin typeface="+mn-lt"/>
              </a:rPr>
              <a:t>доктора </a:t>
            </a:r>
            <a:r>
              <a:rPr lang="ru-RU" sz="2000" dirty="0">
                <a:solidFill>
                  <a:srgbClr val="006699"/>
                </a:solidFill>
                <a:latin typeface="+mn-lt"/>
              </a:rPr>
              <a:t>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24</a:t>
            </a:r>
            <a:r>
              <a:rPr lang="en-US" sz="2400" b="1" dirty="0" smtClean="0">
                <a:solidFill>
                  <a:srgbClr val="006699"/>
                </a:solidFill>
                <a:latin typeface="+mn-lt"/>
              </a:rPr>
              <a:t>2</a:t>
            </a:r>
            <a:endParaRPr lang="ru-RU" sz="2400" b="1" dirty="0" smtClean="0">
              <a:solidFill>
                <a:srgbClr val="006699"/>
              </a:solidFill>
              <a:latin typeface="+mn-lt"/>
            </a:endParaRPr>
          </a:p>
          <a:p>
            <a:pPr lvl="1"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sz="2000" dirty="0" smtClean="0">
                <a:solidFill>
                  <a:srgbClr val="006699"/>
                </a:solidFill>
                <a:latin typeface="+mn-lt"/>
              </a:rPr>
              <a:t>ординаторы 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82</a:t>
            </a:r>
          </a:p>
          <a:p>
            <a:pPr lvl="1"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sz="2000" dirty="0">
                <a:solidFill>
                  <a:srgbClr val="006699"/>
                </a:solidFill>
                <a:latin typeface="+mn-lt"/>
              </a:rPr>
              <a:t>м</a:t>
            </a:r>
            <a:r>
              <a:rPr lang="ru-RU" sz="2000" dirty="0" smtClean="0">
                <a:solidFill>
                  <a:srgbClr val="006699"/>
                </a:solidFill>
                <a:latin typeface="+mn-lt"/>
              </a:rPr>
              <a:t>едицинские сестры </a:t>
            </a:r>
            <a:r>
              <a:rPr lang="ru-RU" sz="2000" dirty="0">
                <a:solidFill>
                  <a:srgbClr val="006699"/>
                </a:solidFill>
                <a:latin typeface="+mn-lt"/>
              </a:rPr>
              <a:t>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19</a:t>
            </a:r>
          </a:p>
          <a:p>
            <a:pPr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dirty="0" smtClean="0">
                <a:solidFill>
                  <a:srgbClr val="006699"/>
                </a:solidFill>
                <a:latin typeface="+mn-lt"/>
              </a:rPr>
              <a:t>Участники выставки – </a:t>
            </a:r>
            <a:r>
              <a:rPr lang="ru-RU" sz="2400" b="1" dirty="0">
                <a:solidFill>
                  <a:srgbClr val="006699"/>
                </a:solidFill>
                <a:latin typeface="+mn-lt"/>
              </a:rPr>
              <a:t>2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8</a:t>
            </a:r>
          </a:p>
          <a:p>
            <a:pPr>
              <a:spcBef>
                <a:spcPts val="400"/>
              </a:spcBef>
              <a:buClr>
                <a:srgbClr val="006699"/>
              </a:buClr>
              <a:defRPr/>
            </a:pPr>
            <a:r>
              <a:rPr lang="ru-RU" dirty="0" smtClean="0">
                <a:solidFill>
                  <a:srgbClr val="006699"/>
                </a:solidFill>
                <a:latin typeface="+mn-lt"/>
              </a:rPr>
              <a:t>Оргкомитет </a:t>
            </a:r>
            <a:r>
              <a:rPr lang="ru-RU" dirty="0">
                <a:solidFill>
                  <a:srgbClr val="006699"/>
                </a:solidFill>
                <a:latin typeface="+mn-lt"/>
              </a:rPr>
              <a:t>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8</a:t>
            </a:r>
          </a:p>
          <a:p>
            <a:pPr marL="0" indent="0">
              <a:spcBef>
                <a:spcPts val="546"/>
              </a:spcBef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None/>
              <a:defRPr/>
            </a:pPr>
            <a:endParaRPr lang="ru-RU" sz="1050" dirty="0" smtClean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755650"/>
          </a:xfrm>
        </p:spPr>
        <p:txBody>
          <a:bodyPr/>
          <a:lstStyle/>
          <a:p>
            <a:pPr marL="358775"/>
            <a:r>
              <a:rPr lang="ru-RU" dirty="0" smtClean="0">
                <a:solidFill>
                  <a:srgbClr val="006699"/>
                </a:solidFill>
              </a:rPr>
              <a:t>Участники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2821417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793" y="1409178"/>
            <a:ext cx="7772400" cy="3823736"/>
          </a:xfrm>
        </p:spPr>
        <p:txBody>
          <a:bodyPr/>
          <a:lstStyle/>
          <a:p>
            <a:pPr>
              <a:spcBef>
                <a:spcPts val="546"/>
              </a:spcBef>
              <a:buClr>
                <a:srgbClr val="006699"/>
              </a:buClr>
              <a:defRPr/>
            </a:pPr>
            <a:r>
              <a:rPr lang="ru-RU" dirty="0">
                <a:solidFill>
                  <a:srgbClr val="006699"/>
                </a:solidFill>
                <a:latin typeface="+mn-lt"/>
              </a:rPr>
              <a:t> Пленарных заседаний – </a:t>
            </a:r>
            <a:r>
              <a:rPr lang="ru-RU" sz="2400" b="1" dirty="0">
                <a:solidFill>
                  <a:srgbClr val="006699"/>
                </a:solidFill>
                <a:latin typeface="+mn-lt"/>
              </a:rPr>
              <a:t>7</a:t>
            </a:r>
          </a:p>
          <a:p>
            <a:pPr lvl="1">
              <a:spcBef>
                <a:spcPts val="546"/>
              </a:spcBef>
              <a:buClr>
                <a:srgbClr val="006699"/>
              </a:buClr>
              <a:defRPr/>
            </a:pPr>
            <a:r>
              <a:rPr lang="ru-RU" sz="2000" dirty="0">
                <a:solidFill>
                  <a:srgbClr val="006699"/>
                </a:solidFill>
                <a:latin typeface="+mn-lt"/>
              </a:rPr>
              <a:t>Докладов на пленарных заседаниях – </a:t>
            </a:r>
            <a:r>
              <a:rPr lang="ru-RU" sz="2400" b="1" dirty="0">
                <a:solidFill>
                  <a:srgbClr val="006699"/>
                </a:solidFill>
                <a:latin typeface="+mn-lt"/>
              </a:rPr>
              <a:t>31</a:t>
            </a:r>
          </a:p>
          <a:p>
            <a:pPr lvl="1">
              <a:spcBef>
                <a:spcPts val="546"/>
              </a:spcBef>
              <a:buClr>
                <a:srgbClr val="006699"/>
              </a:buClr>
              <a:defRPr/>
            </a:pPr>
            <a:r>
              <a:rPr lang="ru-RU" sz="2000" dirty="0">
                <a:solidFill>
                  <a:srgbClr val="006699"/>
                </a:solidFill>
                <a:latin typeface="+mn-lt"/>
              </a:rPr>
              <a:t>Обсуждений клинических случаев – </a:t>
            </a:r>
            <a:r>
              <a:rPr lang="ru-RU" sz="2400" b="1" dirty="0">
                <a:solidFill>
                  <a:srgbClr val="006699"/>
                </a:solidFill>
                <a:latin typeface="+mn-lt"/>
              </a:rPr>
              <a:t>9 </a:t>
            </a:r>
            <a:endParaRPr lang="ru-RU" dirty="0">
              <a:solidFill>
                <a:srgbClr val="006699"/>
              </a:solidFill>
              <a:latin typeface="+mn-lt"/>
            </a:endParaRPr>
          </a:p>
          <a:p>
            <a:pPr>
              <a:spcBef>
                <a:spcPts val="546"/>
              </a:spcBef>
              <a:buClr>
                <a:srgbClr val="006699"/>
              </a:buClr>
              <a:defRPr/>
            </a:pPr>
            <a:r>
              <a:rPr lang="ru-RU" dirty="0">
                <a:solidFill>
                  <a:srgbClr val="006699"/>
                </a:solidFill>
                <a:latin typeface="+mn-lt"/>
              </a:rPr>
              <a:t>Секционных заседаний –</a:t>
            </a:r>
            <a:r>
              <a:rPr lang="ru-RU" sz="2400" dirty="0">
                <a:solidFill>
                  <a:srgbClr val="006699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6699"/>
                </a:solidFill>
                <a:latin typeface="+mn-lt"/>
              </a:rPr>
              <a:t>2</a:t>
            </a:r>
          </a:p>
          <a:p>
            <a:pPr lvl="1">
              <a:spcBef>
                <a:spcPts val="546"/>
              </a:spcBef>
              <a:buClr>
                <a:srgbClr val="006699"/>
              </a:buClr>
              <a:defRPr/>
            </a:pPr>
            <a:r>
              <a:rPr lang="ru-RU" sz="2000" dirty="0">
                <a:solidFill>
                  <a:srgbClr val="006699"/>
                </a:solidFill>
                <a:latin typeface="+mn-lt"/>
              </a:rPr>
              <a:t>Докладов на секционных заседаниях – </a:t>
            </a:r>
            <a:r>
              <a:rPr lang="ru-RU" sz="2400" b="1" dirty="0">
                <a:solidFill>
                  <a:srgbClr val="006699"/>
                </a:solidFill>
                <a:latin typeface="+mn-lt"/>
              </a:rPr>
              <a:t>20</a:t>
            </a:r>
            <a:endParaRPr lang="ru-RU" sz="2000" b="1" dirty="0">
              <a:solidFill>
                <a:srgbClr val="006699"/>
              </a:solidFill>
              <a:latin typeface="+mn-lt"/>
            </a:endParaRPr>
          </a:p>
          <a:p>
            <a:pPr>
              <a:spcBef>
                <a:spcPts val="546"/>
              </a:spcBef>
              <a:buClr>
                <a:srgbClr val="006699"/>
              </a:buClr>
              <a:defRPr/>
            </a:pPr>
            <a:r>
              <a:rPr lang="ru-RU" dirty="0">
                <a:solidFill>
                  <a:srgbClr val="006699"/>
                </a:solidFill>
                <a:latin typeface="+mn-lt"/>
              </a:rPr>
              <a:t>Круглых столов – </a:t>
            </a:r>
            <a:r>
              <a:rPr lang="ru-RU" sz="2400" b="1" dirty="0" smtClean="0">
                <a:solidFill>
                  <a:srgbClr val="006699"/>
                </a:solidFill>
                <a:latin typeface="+mn-lt"/>
              </a:rPr>
              <a:t>1</a:t>
            </a:r>
          </a:p>
          <a:p>
            <a:pPr>
              <a:spcBef>
                <a:spcPts val="546"/>
              </a:spcBef>
              <a:buClr>
                <a:srgbClr val="006699"/>
              </a:buClr>
              <a:defRPr/>
            </a:pPr>
            <a:r>
              <a:rPr lang="ru-RU" dirty="0" smtClean="0">
                <a:solidFill>
                  <a:srgbClr val="006699"/>
                </a:solidFill>
                <a:latin typeface="+mn-lt"/>
              </a:rPr>
              <a:t>Заседание Профильной комиссии Министерства здравоохранения </a:t>
            </a:r>
            <a:r>
              <a:rPr lang="ru-RU" dirty="0">
                <a:solidFill>
                  <a:srgbClr val="006699"/>
                </a:solidFill>
                <a:latin typeface="+mn-lt"/>
              </a:rPr>
              <a:t>Российской Федерации</a:t>
            </a:r>
            <a:br>
              <a:rPr lang="ru-RU" dirty="0">
                <a:solidFill>
                  <a:srgbClr val="006699"/>
                </a:solidFill>
                <a:latin typeface="+mn-lt"/>
              </a:rPr>
            </a:br>
            <a:r>
              <a:rPr lang="ru-RU" dirty="0" smtClean="0">
                <a:solidFill>
                  <a:srgbClr val="006699"/>
                </a:solidFill>
                <a:latin typeface="+mn-lt"/>
              </a:rPr>
              <a:t>по </a:t>
            </a:r>
            <a:r>
              <a:rPr lang="ru-RU" dirty="0" err="1" smtClean="0">
                <a:solidFill>
                  <a:srgbClr val="006699"/>
                </a:solidFill>
                <a:latin typeface="+mn-lt"/>
              </a:rPr>
              <a:t>рентгенэндоваскулярной</a:t>
            </a:r>
            <a:r>
              <a:rPr lang="ru-RU" dirty="0" smtClean="0">
                <a:solidFill>
                  <a:srgbClr val="006699"/>
                </a:solidFill>
                <a:latin typeface="+mn-lt"/>
              </a:rPr>
              <a:t> диагностике и лечению</a:t>
            </a:r>
            <a:endParaRPr lang="ru-RU" dirty="0">
              <a:solidFill>
                <a:srgbClr val="006699"/>
              </a:solidFill>
              <a:latin typeface="+mn-lt"/>
            </a:endParaRPr>
          </a:p>
          <a:p>
            <a:pPr marL="0" indent="0">
              <a:spcBef>
                <a:spcPts val="546"/>
              </a:spcBef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None/>
              <a:defRPr/>
            </a:pPr>
            <a:endParaRPr lang="ru-RU" sz="11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755650"/>
          </a:xfrm>
        </p:spPr>
        <p:txBody>
          <a:bodyPr/>
          <a:lstStyle/>
          <a:p>
            <a:pPr marL="358775"/>
            <a:r>
              <a:rPr lang="ru-RU" dirty="0" smtClean="0">
                <a:solidFill>
                  <a:srgbClr val="006699"/>
                </a:solidFill>
              </a:rPr>
              <a:t>Научная программа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3556425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976108"/>
          </a:xfrm>
        </p:spPr>
        <p:txBody>
          <a:bodyPr/>
          <a:lstStyle/>
          <a:p>
            <a:pPr marL="288000"/>
            <a:r>
              <a:rPr lang="ru-RU" dirty="0" smtClean="0">
                <a:solidFill>
                  <a:srgbClr val="006699"/>
                </a:solidFill>
              </a:rPr>
              <a:t>География участия – 48 регионов РФ,</a:t>
            </a:r>
            <a:br>
              <a:rPr lang="ru-RU" dirty="0" smtClean="0">
                <a:solidFill>
                  <a:srgbClr val="006699"/>
                </a:solidFill>
              </a:rPr>
            </a:br>
            <a:r>
              <a:rPr lang="ru-RU" dirty="0" smtClean="0">
                <a:solidFill>
                  <a:srgbClr val="006699"/>
                </a:solidFill>
              </a:rPr>
              <a:t>а также Белоруссия, Казахстан, Киргизия, Таджикистан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5" y="1306717"/>
            <a:ext cx="787635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475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55575"/>
            <a:ext cx="9144000" cy="755650"/>
          </a:xfrm>
        </p:spPr>
        <p:txBody>
          <a:bodyPr/>
          <a:lstStyle/>
          <a:p>
            <a:pPr marL="358775"/>
            <a:r>
              <a:rPr lang="ru-RU" dirty="0" smtClean="0">
                <a:solidFill>
                  <a:srgbClr val="006699"/>
                </a:solidFill>
              </a:rPr>
              <a:t>География участия – 72 населенных пункта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9" y="911225"/>
            <a:ext cx="6970141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68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45014"/>
            <a:ext cx="9144000" cy="58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8775" algn="ctr"/>
            <a:r>
              <a:rPr lang="ru-RU" i="0" kern="0" baseline="0" dirty="0" smtClean="0">
                <a:solidFill>
                  <a:srgbClr val="006699"/>
                </a:solidFill>
              </a:rPr>
              <a:t>Титульные программные спонсоры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002715" y="1079680"/>
            <a:ext cx="7079035" cy="707132"/>
            <a:chOff x="1222606" y="1157899"/>
            <a:chExt cx="7079035" cy="70713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606" y="1157899"/>
              <a:ext cx="2828529" cy="70713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245" y="1329589"/>
              <a:ext cx="3473396" cy="360000"/>
            </a:xfrm>
            <a:prstGeom prst="rect">
              <a:avLst/>
            </a:prstGeom>
          </p:spPr>
        </p:pic>
      </p:grp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266701"/>
            <a:ext cx="9144000" cy="58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8775" algn="ctr"/>
            <a:r>
              <a:rPr lang="ru-RU" i="0" kern="0" baseline="0" dirty="0" smtClean="0">
                <a:solidFill>
                  <a:srgbClr val="006699"/>
                </a:solidFill>
              </a:rPr>
              <a:t>Участники выставки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" y="3306937"/>
            <a:ext cx="2231408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43" y="3315937"/>
            <a:ext cx="2042713" cy="52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43" y="3288725"/>
            <a:ext cx="1737622" cy="522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4244431"/>
            <a:ext cx="9144000" cy="58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8775" algn="ctr"/>
            <a:r>
              <a:rPr lang="ru-RU" i="0" kern="0" baseline="0" dirty="0" smtClean="0">
                <a:solidFill>
                  <a:srgbClr val="006699"/>
                </a:solidFill>
              </a:rPr>
              <a:t>Альтернативные спонсоры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39709" y="4984349"/>
            <a:ext cx="4864580" cy="486000"/>
            <a:chOff x="1951484" y="5000721"/>
            <a:chExt cx="4864580" cy="486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187" y="5000721"/>
              <a:ext cx="2006877" cy="486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484" y="5245521"/>
              <a:ext cx="187976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041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light">
  <a:themeElements>
    <a:clrScheme name="Light">
      <a:dk1>
        <a:srgbClr val="3F3F3F"/>
      </a:dk1>
      <a:lt1>
        <a:srgbClr val="3F3F3F"/>
      </a:lt1>
      <a:dk2>
        <a:srgbClr val="E0EAFF"/>
      </a:dk2>
      <a:lt2>
        <a:srgbClr val="E0EAFF"/>
      </a:lt2>
      <a:accent1>
        <a:srgbClr val="486478"/>
      </a:accent1>
      <a:accent2>
        <a:srgbClr val="6699FF"/>
      </a:accent2>
      <a:accent3>
        <a:srgbClr val="AAAFBA"/>
      </a:accent3>
      <a:accent4>
        <a:srgbClr val="DADADA"/>
      </a:accent4>
      <a:accent5>
        <a:srgbClr val="0C5DFF"/>
      </a:accent5>
      <a:accent6>
        <a:srgbClr val="5C8AE7"/>
      </a:accent6>
      <a:hlink>
        <a:srgbClr val="486478"/>
      </a:hlink>
      <a:folHlink>
        <a:srgbClr val="969696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0B406E"/>
        </a:dk2>
        <a:lt2>
          <a:srgbClr val="FFCC00"/>
        </a:lt2>
        <a:accent1>
          <a:srgbClr val="FF3300"/>
        </a:accent1>
        <a:accent2>
          <a:srgbClr val="6699FF"/>
        </a:accent2>
        <a:accent3>
          <a:srgbClr val="AAAFBA"/>
        </a:accent3>
        <a:accent4>
          <a:srgbClr val="DADADA"/>
        </a:accent4>
        <a:accent5>
          <a:srgbClr val="FFADAA"/>
        </a:accent5>
        <a:accent6>
          <a:srgbClr val="5C8A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181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Candara</vt:lpstr>
      <vt:lpstr>ヒラギノ角ゴ Pro W3</vt:lpstr>
      <vt:lpstr>light</vt:lpstr>
      <vt:lpstr>Список лучших докладов Секционное заседание I / 07.09.18 </vt:lpstr>
      <vt:lpstr>Список лучших докладов Секционное заседание II / 08.09.18 </vt:lpstr>
      <vt:lpstr>V Всероссийская  научно-практическая конференция  «Современные подходы к лечению  острого коронарного синдрома»  при поддержке инициативы  «Stent-Save a Life» </vt:lpstr>
      <vt:lpstr>Конференции предшествовал Учебный курс «Современные подходы  к лечению острого коронарного синдрома» </vt:lpstr>
      <vt:lpstr>Участники Конференции</vt:lpstr>
      <vt:lpstr>Научная программа Конференции</vt:lpstr>
      <vt:lpstr>География участия – 48 регионов РФ, а также Белоруссия, Казахстан, Киргизия, Таджикистан </vt:lpstr>
      <vt:lpstr>География участия – 72 населенных пункта РФ</vt:lpstr>
      <vt:lpstr>Презентация PowerPoint</vt:lpstr>
      <vt:lpstr>Научная и организационная поддержка Конференции</vt:lpstr>
      <vt:lpstr>Выражаем благодарность!</vt:lpstr>
      <vt:lpstr>Приглашаем принять участие  в TCT RUSSIA 2019!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40pt Trebuchet MS Bold</dc:title>
  <dc:creator>Вера Aзарова</dc:creator>
  <cp:lastModifiedBy>Анастасия Кабайлова</cp:lastModifiedBy>
  <cp:revision>70</cp:revision>
  <dcterms:created xsi:type="dcterms:W3CDTF">2016-04-20T12:28:58Z</dcterms:created>
  <dcterms:modified xsi:type="dcterms:W3CDTF">2018-09-08T14:34:44Z</dcterms:modified>
</cp:coreProperties>
</file>