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411" r:id="rId2"/>
    <p:sldId id="413" r:id="rId3"/>
    <p:sldId id="412" r:id="rId4"/>
    <p:sldId id="414" r:id="rId5"/>
  </p:sldIdLst>
  <p:sldSz cx="9144000" cy="6858000" type="screen4x3"/>
  <p:notesSz cx="7086600" cy="9372600"/>
  <p:custDataLst>
    <p:tags r:id="rId8"/>
  </p:custDataLst>
  <p:defaultTextStyle>
    <a:defPPr>
      <a:defRPr lang="en-US"/>
    </a:defPPr>
    <a:lvl1pPr algn="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8106"/>
    <a:srgbClr val="121832"/>
    <a:srgbClr val="1A2347"/>
    <a:srgbClr val="28356B"/>
    <a:srgbClr val="275267"/>
    <a:srgbClr val="36718E"/>
    <a:srgbClr val="009999"/>
    <a:srgbClr val="315575"/>
    <a:srgbClr val="0A2D74"/>
    <a:srgbClr val="1C1C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718" autoAdjust="0"/>
  </p:normalViewPr>
  <p:slideViewPr>
    <p:cSldViewPr snapToGrid="0">
      <p:cViewPr varScale="1">
        <p:scale>
          <a:sx n="65" d="100"/>
          <a:sy n="65" d="100"/>
        </p:scale>
        <p:origin x="-1296" y="-77"/>
      </p:cViewPr>
      <p:guideLst>
        <p:guide orient="horz" pos="3360"/>
        <p:guide pos="143"/>
        <p:guide pos="561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29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0225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038" tIns="47020" rIns="94038" bIns="47020" numCol="1" anchor="t" anchorCtr="0" compatLnSpc="1">
            <a:prstTxWarp prst="textNoShape">
              <a:avLst/>
            </a:prstTxWarp>
          </a:bodyPr>
          <a:lstStyle>
            <a:lvl1pPr algn="l" defTabSz="93980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16375" y="0"/>
            <a:ext cx="3070225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038" tIns="47020" rIns="94038" bIns="47020" numCol="1" anchor="t" anchorCtr="0" compatLnSpc="1">
            <a:prstTxWarp prst="textNoShape">
              <a:avLst/>
            </a:prstTxWarp>
          </a:bodyPr>
          <a:lstStyle>
            <a:lvl1pPr defTabSz="93980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904288"/>
            <a:ext cx="3070225" cy="46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038" tIns="47020" rIns="94038" bIns="47020" numCol="1" anchor="b" anchorCtr="0" compatLnSpc="1">
            <a:prstTxWarp prst="textNoShape">
              <a:avLst/>
            </a:prstTxWarp>
          </a:bodyPr>
          <a:lstStyle>
            <a:lvl1pPr algn="l" defTabSz="93980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16375" y="8904288"/>
            <a:ext cx="3070225" cy="46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038" tIns="47020" rIns="94038" bIns="47020" numCol="1" anchor="b" anchorCtr="0" compatLnSpc="1">
            <a:prstTxWarp prst="textNoShape">
              <a:avLst/>
            </a:prstTxWarp>
          </a:bodyPr>
          <a:lstStyle>
            <a:lvl1pPr defTabSz="939800">
              <a:defRPr sz="1200"/>
            </a:lvl1pPr>
          </a:lstStyle>
          <a:p>
            <a:fld id="{B31C20A2-4449-EE43-95F0-BA70E4E39FB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67935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0225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038" tIns="47020" rIns="94038" bIns="47020" numCol="1" anchor="t" anchorCtr="0" compatLnSpc="1">
            <a:prstTxWarp prst="textNoShape">
              <a:avLst/>
            </a:prstTxWarp>
          </a:bodyPr>
          <a:lstStyle>
            <a:lvl1pPr algn="l" defTabSz="93980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16375" y="0"/>
            <a:ext cx="3070225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038" tIns="47020" rIns="94038" bIns="47020" numCol="1" anchor="t" anchorCtr="0" compatLnSpc="1">
            <a:prstTxWarp prst="textNoShape">
              <a:avLst/>
            </a:prstTxWarp>
          </a:bodyPr>
          <a:lstStyle>
            <a:lvl1pPr defTabSz="93980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8563" y="703263"/>
            <a:ext cx="4689475" cy="35163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4563" y="4452938"/>
            <a:ext cx="5197475" cy="421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038" tIns="47020" rIns="94038" bIns="470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904288"/>
            <a:ext cx="3070225" cy="46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038" tIns="47020" rIns="94038" bIns="47020" numCol="1" anchor="b" anchorCtr="0" compatLnSpc="1">
            <a:prstTxWarp prst="textNoShape">
              <a:avLst/>
            </a:prstTxWarp>
          </a:bodyPr>
          <a:lstStyle>
            <a:lvl1pPr algn="l" defTabSz="93980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16375" y="8904288"/>
            <a:ext cx="3070225" cy="46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038" tIns="47020" rIns="94038" bIns="47020" numCol="1" anchor="b" anchorCtr="0" compatLnSpc="1">
            <a:prstTxWarp prst="textNoShape">
              <a:avLst/>
            </a:prstTxWarp>
          </a:bodyPr>
          <a:lstStyle>
            <a:lvl1pPr defTabSz="939800">
              <a:defRPr sz="1200"/>
            </a:lvl1pPr>
          </a:lstStyle>
          <a:p>
            <a:fld id="{2E0CD6EA-4CC9-174C-ADEE-1A2C2B6FFC9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461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0150" y="703263"/>
            <a:ext cx="4686300" cy="3514725"/>
          </a:xfrm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8025" y="4451350"/>
            <a:ext cx="5670550" cy="4217988"/>
          </a:xfrm>
          <a:noFill/>
          <a:ln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0150" y="703263"/>
            <a:ext cx="4686300" cy="3514725"/>
          </a:xfrm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8025" y="4451350"/>
            <a:ext cx="5670550" cy="4217988"/>
          </a:xfrm>
          <a:noFill/>
          <a:ln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431925"/>
            <a:ext cx="7772400" cy="1470025"/>
          </a:xfrm>
        </p:spPr>
        <p:txBody>
          <a:bodyPr/>
          <a:lstStyle>
            <a:lvl1pPr>
              <a:defRPr sz="4000" smtClean="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45060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1877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z="3400" i="1" smtClean="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55575"/>
            <a:ext cx="2208213" cy="54387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3988" y="155575"/>
            <a:ext cx="6475412" cy="54387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47955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7955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4213" y="155575"/>
            <a:ext cx="7769225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5720" rIns="4572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7955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wipe dir="r"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35000"/>
        </a:spcBef>
        <a:spcAft>
          <a:spcPct val="0"/>
        </a:spcAft>
        <a:buClr>
          <a:schemeClr val="tx2"/>
        </a:buClr>
        <a:buSzPct val="110000"/>
        <a:buChar char="•"/>
        <a:defRPr sz="28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35000"/>
        </a:spcBef>
        <a:spcAft>
          <a:spcPct val="0"/>
        </a:spcAft>
        <a:buClr>
          <a:schemeClr val="tx2"/>
        </a:buClr>
        <a:buSzPct val="70000"/>
        <a:buFont typeface="Wingdings 2" charset="2"/>
        <a:buChar char="¡"/>
        <a:defRPr sz="2400" b="1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35000"/>
        </a:spcBef>
        <a:spcAft>
          <a:spcPct val="0"/>
        </a:spcAft>
        <a:buChar char="•"/>
        <a:defRPr sz="2000" b="1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35000"/>
        </a:spcBef>
        <a:spcAft>
          <a:spcPct val="0"/>
        </a:spcAft>
        <a:buChar char="–"/>
        <a:defRPr b="1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35000"/>
        </a:spcBef>
        <a:spcAft>
          <a:spcPct val="0"/>
        </a:spcAft>
        <a:buChar char="»"/>
        <a:defRPr b="1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35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35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35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35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3"/>
          <p:cNvSpPr txBox="1">
            <a:spLocks noChangeArrowheads="1"/>
          </p:cNvSpPr>
          <p:nvPr/>
        </p:nvSpPr>
        <p:spPr bwMode="auto">
          <a:xfrm>
            <a:off x="685800" y="5867400"/>
            <a:ext cx="7543800" cy="201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lnSpc>
                <a:spcPct val="80000"/>
              </a:lnSpc>
              <a:spcBef>
                <a:spcPct val="30000"/>
              </a:spcBef>
              <a:buClr>
                <a:schemeClr val="tx2"/>
              </a:buClr>
              <a:buSzPct val="110000"/>
            </a:pPr>
            <a:endParaRPr lang="ru-RU" sz="90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85800" y="1261287"/>
            <a:ext cx="754380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chemeClr val="accent1"/>
                </a:solidFill>
              </a:rPr>
              <a:t>Всероссийская конференция "</a:t>
            </a:r>
            <a:r>
              <a:rPr lang="ru-RU" sz="3200" b="1" dirty="0" err="1">
                <a:solidFill>
                  <a:schemeClr val="accent1"/>
                </a:solidFill>
              </a:rPr>
              <a:t>Эндоваскулярное</a:t>
            </a:r>
            <a:r>
              <a:rPr lang="ru-RU" sz="3200" b="1" dirty="0">
                <a:solidFill>
                  <a:schemeClr val="accent1"/>
                </a:solidFill>
              </a:rPr>
              <a:t> лечение сложных форм поражений коронарных </a:t>
            </a:r>
            <a:r>
              <a:rPr lang="ru-RU" sz="3200" b="1" dirty="0" smtClean="0">
                <a:solidFill>
                  <a:schemeClr val="accent1"/>
                </a:solidFill>
              </a:rPr>
              <a:t>артерий"</a:t>
            </a:r>
          </a:p>
          <a:p>
            <a:pPr algn="ctr"/>
            <a:endParaRPr lang="ru-RU" dirty="0"/>
          </a:p>
          <a:p>
            <a:r>
              <a:rPr lang="ru-RU" dirty="0" smtClean="0"/>
              <a:t>Красноярск, 14-15 апреля, 2014 </a:t>
            </a:r>
            <a:endParaRPr lang="ru-RU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3"/>
          <p:cNvSpPr txBox="1">
            <a:spLocks noChangeArrowheads="1"/>
          </p:cNvSpPr>
          <p:nvPr/>
        </p:nvSpPr>
        <p:spPr bwMode="auto">
          <a:xfrm>
            <a:off x="685800" y="5867400"/>
            <a:ext cx="7543800" cy="201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lnSpc>
                <a:spcPct val="80000"/>
              </a:lnSpc>
              <a:spcBef>
                <a:spcPct val="30000"/>
              </a:spcBef>
              <a:buClr>
                <a:schemeClr val="tx2"/>
              </a:buClr>
              <a:buSzPct val="110000"/>
            </a:pPr>
            <a:endParaRPr lang="ru-RU" sz="90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8" name="Rectangle 6"/>
          <p:cNvSpPr txBox="1">
            <a:spLocks noChangeArrowheads="1"/>
          </p:cNvSpPr>
          <p:nvPr/>
        </p:nvSpPr>
        <p:spPr bwMode="auto">
          <a:xfrm>
            <a:off x="1033081" y="856201"/>
            <a:ext cx="7196519" cy="5789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ru-RU" b="1" dirty="0" smtClean="0"/>
              <a:t>Участники</a:t>
            </a:r>
            <a:endParaRPr lang="en-US" b="1" dirty="0" smtClean="0"/>
          </a:p>
          <a:p>
            <a:pPr algn="l"/>
            <a:endParaRPr lang="ru-RU" b="1" dirty="0"/>
          </a:p>
          <a:p>
            <a:pPr algn="l"/>
            <a:r>
              <a:rPr lang="ru-RU" sz="1600" dirty="0" smtClean="0"/>
              <a:t>Зарегистрировались</a:t>
            </a:r>
            <a:r>
              <a:rPr lang="en-US" sz="1600" dirty="0" smtClean="0"/>
              <a:t> </a:t>
            </a:r>
            <a:r>
              <a:rPr lang="ru-RU" sz="1600" dirty="0" smtClean="0"/>
              <a:t>на конференцию – </a:t>
            </a:r>
            <a:r>
              <a:rPr lang="en-US" sz="1600" b="1" smtClean="0">
                <a:solidFill>
                  <a:srgbClr val="FF0000"/>
                </a:solidFill>
              </a:rPr>
              <a:t>301</a:t>
            </a:r>
            <a:endParaRPr lang="ru-RU" sz="1600" b="1" dirty="0" smtClean="0">
              <a:solidFill>
                <a:srgbClr val="FF0000"/>
              </a:solidFill>
            </a:endParaRPr>
          </a:p>
          <a:p>
            <a:pPr algn="l"/>
            <a:r>
              <a:rPr lang="ru-RU" sz="1600" dirty="0"/>
              <a:t>и</a:t>
            </a:r>
            <a:r>
              <a:rPr lang="ru-RU" sz="1600" dirty="0" smtClean="0"/>
              <a:t>з </a:t>
            </a:r>
            <a:r>
              <a:rPr lang="ru-RU" sz="1600" dirty="0"/>
              <a:t>них: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ru-RU" sz="1600" dirty="0" smtClean="0"/>
              <a:t>Координаторы: российские – </a:t>
            </a:r>
            <a:r>
              <a:rPr lang="ru-RU" sz="1600" b="1" dirty="0" smtClean="0">
                <a:solidFill>
                  <a:srgbClr val="FF0000"/>
                </a:solidFill>
              </a:rPr>
              <a:t>20</a:t>
            </a:r>
            <a:r>
              <a:rPr lang="ru-RU" sz="1600" dirty="0"/>
              <a:t>, </a:t>
            </a:r>
            <a:r>
              <a:rPr lang="ru-RU" sz="1600" dirty="0" smtClean="0"/>
              <a:t>иностранные – </a:t>
            </a:r>
            <a:r>
              <a:rPr lang="ru-RU" sz="1600" b="1" dirty="0" smtClean="0">
                <a:solidFill>
                  <a:srgbClr val="FF0000"/>
                </a:solidFill>
              </a:rPr>
              <a:t>5</a:t>
            </a:r>
            <a:endParaRPr lang="en-US" sz="1600" dirty="0" smtClean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ru-RU" sz="1600" dirty="0"/>
              <a:t>У</a:t>
            </a:r>
            <a:r>
              <a:rPr lang="ru-RU" sz="1600" dirty="0" smtClean="0"/>
              <a:t>частники – </a:t>
            </a:r>
            <a:r>
              <a:rPr lang="en-US" sz="1600" b="1" dirty="0" smtClean="0">
                <a:solidFill>
                  <a:srgbClr val="FF0000"/>
                </a:solidFill>
              </a:rPr>
              <a:t>226</a:t>
            </a:r>
            <a:r>
              <a:rPr lang="ru-RU" sz="1600" dirty="0" smtClean="0"/>
              <a:t>:</a:t>
            </a:r>
            <a:endParaRPr lang="ru-RU" sz="1600" dirty="0"/>
          </a:p>
          <a:p>
            <a:pPr marL="1200150" lvl="2" indent="-285750" algn="l">
              <a:buFont typeface="Arial" panose="020B0604020202020204" pitchFamily="34" charset="0"/>
              <a:buChar char="•"/>
            </a:pPr>
            <a:r>
              <a:rPr lang="ru-RU" sz="1600" dirty="0"/>
              <a:t>доктора – </a:t>
            </a:r>
            <a:r>
              <a:rPr lang="ru-RU" sz="1600" dirty="0" smtClean="0"/>
              <a:t>1</a:t>
            </a:r>
            <a:r>
              <a:rPr lang="en-US" sz="1600" dirty="0" smtClean="0"/>
              <a:t>98</a:t>
            </a:r>
            <a:endParaRPr lang="ru-RU" sz="1600" dirty="0"/>
          </a:p>
          <a:p>
            <a:pPr marL="1200150" lvl="2" indent="-285750" algn="l">
              <a:buFont typeface="Arial" panose="020B0604020202020204" pitchFamily="34" charset="0"/>
              <a:buChar char="•"/>
            </a:pPr>
            <a:r>
              <a:rPr lang="ru-RU" sz="1600" dirty="0" smtClean="0"/>
              <a:t>ординаторы </a:t>
            </a:r>
            <a:r>
              <a:rPr lang="ru-RU" sz="1600" dirty="0"/>
              <a:t>– </a:t>
            </a:r>
            <a:r>
              <a:rPr lang="en-US" sz="1600" dirty="0" smtClean="0"/>
              <a:t>21</a:t>
            </a:r>
            <a:endParaRPr lang="ru-RU" sz="1600" dirty="0"/>
          </a:p>
          <a:p>
            <a:pPr marL="1200150" lvl="2" indent="-285750" algn="l">
              <a:buFont typeface="Arial" panose="020B0604020202020204" pitchFamily="34" charset="0"/>
              <a:buChar char="•"/>
            </a:pPr>
            <a:r>
              <a:rPr lang="ru-RU" sz="1600" dirty="0"/>
              <a:t>сестры – </a:t>
            </a:r>
            <a:r>
              <a:rPr lang="en-US" sz="1600" dirty="0" smtClean="0"/>
              <a:t>7</a:t>
            </a:r>
            <a:endParaRPr lang="ru-RU" sz="16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ru-RU" sz="1600" dirty="0" smtClean="0"/>
              <a:t>Участники </a:t>
            </a:r>
            <a:r>
              <a:rPr lang="ru-RU" sz="1600" dirty="0"/>
              <a:t>выставки – </a:t>
            </a:r>
            <a:r>
              <a:rPr lang="ru-RU" sz="1600" b="1" dirty="0">
                <a:solidFill>
                  <a:srgbClr val="FF0000"/>
                </a:solidFill>
              </a:rPr>
              <a:t>30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ru-RU" sz="1600" dirty="0"/>
              <a:t>Оргкомитет – </a:t>
            </a:r>
            <a:r>
              <a:rPr lang="en-US" sz="1600" b="1" dirty="0" smtClean="0">
                <a:solidFill>
                  <a:srgbClr val="FF0000"/>
                </a:solidFill>
              </a:rPr>
              <a:t>20</a:t>
            </a:r>
            <a:endParaRPr lang="ru-RU" sz="1600" b="1" dirty="0">
              <a:solidFill>
                <a:srgbClr val="FF0000"/>
              </a:solidFill>
            </a:endParaRPr>
          </a:p>
          <a:p>
            <a:pPr algn="l"/>
            <a:endParaRPr lang="ru-RU" sz="1600" dirty="0" smtClean="0"/>
          </a:p>
          <a:p>
            <a:pPr algn="l"/>
            <a:r>
              <a:rPr lang="ru-RU" sz="1600" dirty="0" smtClean="0"/>
              <a:t>География </a:t>
            </a:r>
            <a:r>
              <a:rPr lang="ru-RU" sz="1600" dirty="0"/>
              <a:t>по </a:t>
            </a:r>
            <a:r>
              <a:rPr lang="ru-RU" sz="1600" dirty="0" smtClean="0"/>
              <a:t>городам: </a:t>
            </a:r>
            <a:r>
              <a:rPr lang="en-US" sz="1600" dirty="0" smtClean="0"/>
              <a:t>5</a:t>
            </a:r>
            <a:r>
              <a:rPr lang="ru-RU" sz="1600" dirty="0" smtClean="0"/>
              <a:t>6 городов, 41 регион</a:t>
            </a:r>
            <a:endParaRPr lang="en-US" sz="1600" dirty="0" smtClean="0"/>
          </a:p>
          <a:p>
            <a:pPr algn="l"/>
            <a:r>
              <a:rPr lang="ru-RU" sz="1600" dirty="0" smtClean="0"/>
              <a:t>Количество пленарных заседаний </a:t>
            </a:r>
            <a:r>
              <a:rPr lang="ru-RU" sz="1600" dirty="0"/>
              <a:t>– </a:t>
            </a:r>
            <a:r>
              <a:rPr lang="ru-RU" sz="1600" dirty="0" smtClean="0"/>
              <a:t>6</a:t>
            </a:r>
            <a:endParaRPr lang="ru-RU" sz="1600" dirty="0"/>
          </a:p>
          <a:p>
            <a:pPr algn="l"/>
            <a:r>
              <a:rPr lang="ru-RU" sz="1600" dirty="0"/>
              <a:t>Количество докладов на </a:t>
            </a:r>
            <a:r>
              <a:rPr lang="ru-RU" sz="1600" dirty="0" smtClean="0"/>
              <a:t>пленарных заседаниях </a:t>
            </a:r>
            <a:r>
              <a:rPr lang="ru-RU" sz="1600" dirty="0"/>
              <a:t>– </a:t>
            </a:r>
            <a:r>
              <a:rPr lang="ru-RU" sz="1600" dirty="0" smtClean="0"/>
              <a:t>39</a:t>
            </a:r>
            <a:endParaRPr lang="ru-RU" sz="1600" dirty="0"/>
          </a:p>
          <a:p>
            <a:pPr algn="l"/>
            <a:r>
              <a:rPr lang="ru-RU" sz="1600" dirty="0"/>
              <a:t>Количество </a:t>
            </a:r>
            <a:r>
              <a:rPr lang="ru-RU" sz="1600" dirty="0" smtClean="0"/>
              <a:t>круглых столов </a:t>
            </a:r>
            <a:r>
              <a:rPr lang="ru-RU" sz="1600" dirty="0"/>
              <a:t>– </a:t>
            </a:r>
            <a:r>
              <a:rPr lang="ru-RU" sz="1600" dirty="0" smtClean="0"/>
              <a:t>3</a:t>
            </a:r>
            <a:endParaRPr lang="ru-RU" sz="1600" dirty="0"/>
          </a:p>
          <a:p>
            <a:pPr algn="l"/>
            <a:r>
              <a:rPr lang="ru-RU" sz="1600" dirty="0"/>
              <a:t>Количество докладов на </a:t>
            </a:r>
            <a:r>
              <a:rPr lang="ru-RU" sz="1600" dirty="0" smtClean="0"/>
              <a:t>круглых столах </a:t>
            </a:r>
            <a:r>
              <a:rPr lang="ru-RU" sz="1600" dirty="0"/>
              <a:t>– </a:t>
            </a:r>
            <a:r>
              <a:rPr lang="ru-RU" sz="1600" dirty="0" smtClean="0"/>
              <a:t>9</a:t>
            </a:r>
            <a:endParaRPr lang="ru-RU" sz="1600" dirty="0"/>
          </a:p>
          <a:p>
            <a:pPr algn="l"/>
            <a:r>
              <a:rPr lang="ru-RU" sz="1600" dirty="0"/>
              <a:t>Количество трансляций операций – </a:t>
            </a:r>
            <a:r>
              <a:rPr lang="ru-RU" sz="1600" dirty="0" smtClean="0"/>
              <a:t>2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2883406345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 txBox="1">
            <a:spLocks noChangeArrowheads="1"/>
          </p:cNvSpPr>
          <p:nvPr/>
        </p:nvSpPr>
        <p:spPr bwMode="auto">
          <a:xfrm>
            <a:off x="681384" y="776533"/>
            <a:ext cx="7196519" cy="5789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US" sz="1600" dirty="0" smtClean="0"/>
              <a:t>41 </a:t>
            </a:r>
            <a:r>
              <a:rPr lang="ru-RU" sz="1600" dirty="0" smtClean="0"/>
              <a:t>регион:</a:t>
            </a:r>
            <a:r>
              <a:rPr lang="en-US" sz="1600" dirty="0" smtClean="0"/>
              <a:t>			</a:t>
            </a:r>
            <a:r>
              <a:rPr lang="ru-RU" sz="1600" dirty="0"/>
              <a:t>Основные города</a:t>
            </a:r>
            <a:r>
              <a:rPr lang="ru-RU" sz="1600" dirty="0" smtClean="0"/>
              <a:t>:</a:t>
            </a:r>
            <a:endParaRPr lang="ru-RU" sz="16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9068655"/>
              </p:ext>
            </p:extLst>
          </p:nvPr>
        </p:nvGraphicFramePr>
        <p:xfrm>
          <a:off x="773599" y="1159072"/>
          <a:ext cx="3329475" cy="526078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81005"/>
                <a:gridCol w="1648470"/>
              </a:tblGrid>
              <a:tr h="22304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/>
                        </a:rPr>
                        <a:t>Алтайский край</a:t>
                      </a:r>
                    </a:p>
                  </a:txBody>
                  <a:tcPr marL="7620" marR="7620" marT="7620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/>
                        </a:rPr>
                        <a:t>Республика Карелия</a:t>
                      </a:r>
                    </a:p>
                  </a:txBody>
                  <a:tcPr marL="7620" marR="7620" marT="7620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</a:tr>
              <a:tr h="22304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Segoe UI"/>
                        </a:rPr>
                        <a:t>Амурская область</a:t>
                      </a:r>
                    </a:p>
                  </a:txBody>
                  <a:tcPr marL="7620" marR="7620" marT="7620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Segoe UI"/>
                        </a:rPr>
                        <a:t>Республика Коми</a:t>
                      </a:r>
                    </a:p>
                  </a:txBody>
                  <a:tcPr marL="7620" marR="7620" marT="7620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</a:tr>
              <a:tr h="34896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Segoe UI"/>
                        </a:rPr>
                        <a:t>Владимирская область</a:t>
                      </a:r>
                    </a:p>
                  </a:txBody>
                  <a:tcPr marL="7620" marR="7620" marT="7620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Segoe UI"/>
                        </a:rPr>
                        <a:t>Республика Крым</a:t>
                      </a:r>
                    </a:p>
                  </a:txBody>
                  <a:tcPr marL="7620" marR="7620" marT="7620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</a:tr>
              <a:tr h="22304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Segoe UI"/>
                        </a:rPr>
                        <a:t>Вологодская область</a:t>
                      </a:r>
                    </a:p>
                  </a:txBody>
                  <a:tcPr marL="7620" marR="7620" marT="7620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Segoe UI"/>
                        </a:rPr>
                        <a:t>Республика Марий Эл</a:t>
                      </a:r>
                    </a:p>
                  </a:txBody>
                  <a:tcPr marL="7620" marR="7620" marT="7620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</a:tr>
              <a:tr h="22304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Segoe UI"/>
                        </a:rPr>
                        <a:t>Забайкальский край</a:t>
                      </a:r>
                    </a:p>
                  </a:txBody>
                  <a:tcPr marL="7620" marR="7620" marT="7620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Segoe UI"/>
                        </a:rPr>
                        <a:t>Республика Саха</a:t>
                      </a:r>
                    </a:p>
                  </a:txBody>
                  <a:tcPr marL="7620" marR="7620" marT="7620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</a:tr>
              <a:tr h="22304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Segoe UI"/>
                        </a:rPr>
                        <a:t>Камчатская область</a:t>
                      </a:r>
                    </a:p>
                  </a:txBody>
                  <a:tcPr marL="7620" marR="7620" marT="7620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Segoe UI"/>
                        </a:rPr>
                        <a:t>Республика Татарстан</a:t>
                      </a:r>
                    </a:p>
                  </a:txBody>
                  <a:tcPr marL="7620" marR="7620" marT="7620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</a:tr>
              <a:tr h="22304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Segoe UI"/>
                        </a:rPr>
                        <a:t>Кемеровская область</a:t>
                      </a:r>
                    </a:p>
                  </a:txBody>
                  <a:tcPr marL="7620" marR="7620" marT="7620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Segoe UI"/>
                        </a:rPr>
                        <a:t>Республика Тыва</a:t>
                      </a:r>
                    </a:p>
                  </a:txBody>
                  <a:tcPr marL="7620" marR="7620" marT="7620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</a:tr>
              <a:tr h="22304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Segoe UI"/>
                        </a:rPr>
                        <a:t>Костромская область</a:t>
                      </a:r>
                    </a:p>
                  </a:txBody>
                  <a:tcPr marL="7620" marR="7620" marT="7620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Segoe UI"/>
                        </a:rPr>
                        <a:t>Республика Хакасия</a:t>
                      </a:r>
                    </a:p>
                  </a:txBody>
                  <a:tcPr marL="7620" marR="7620" marT="7620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</a:tr>
              <a:tr h="22304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Segoe UI"/>
                        </a:rPr>
                        <a:t>Краснодарский край</a:t>
                      </a:r>
                    </a:p>
                  </a:txBody>
                  <a:tcPr marL="7620" marR="7620" marT="7620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Segoe UI"/>
                        </a:rPr>
                        <a:t>Ростовская область</a:t>
                      </a:r>
                    </a:p>
                  </a:txBody>
                  <a:tcPr marL="7620" marR="7620" marT="7620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</a:tr>
              <a:tr h="22304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Segoe UI"/>
                        </a:rPr>
                        <a:t>Красноярский край</a:t>
                      </a:r>
                    </a:p>
                  </a:txBody>
                  <a:tcPr marL="7620" marR="7620" marT="7620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Segoe UI"/>
                        </a:rPr>
                        <a:t>Рязанская область</a:t>
                      </a:r>
                    </a:p>
                  </a:txBody>
                  <a:tcPr marL="7620" marR="7620" marT="7620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</a:tr>
              <a:tr h="22304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Segoe UI"/>
                        </a:rPr>
                        <a:t>Магаданская область</a:t>
                      </a:r>
                    </a:p>
                  </a:txBody>
                  <a:tcPr marL="7620" marR="7620" marT="7620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Segoe UI"/>
                        </a:rPr>
                        <a:t>Самарская область</a:t>
                      </a:r>
                    </a:p>
                  </a:txBody>
                  <a:tcPr marL="7620" marR="7620" marT="7620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</a:tr>
              <a:tr h="22304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Segoe UI"/>
                        </a:rPr>
                        <a:t>Москва</a:t>
                      </a:r>
                    </a:p>
                  </a:txBody>
                  <a:tcPr marL="7620" marR="7620" marT="7620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Segoe UI"/>
                        </a:rPr>
                        <a:t>Санкт-Петербург</a:t>
                      </a:r>
                    </a:p>
                  </a:txBody>
                  <a:tcPr marL="7620" marR="7620" marT="7620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</a:tr>
              <a:tr h="22304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Segoe UI"/>
                        </a:rPr>
                        <a:t>Московская область</a:t>
                      </a:r>
                    </a:p>
                  </a:txBody>
                  <a:tcPr marL="7620" marR="7620" marT="7620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Segoe UI"/>
                        </a:rPr>
                        <a:t>Саратовская область</a:t>
                      </a:r>
                    </a:p>
                  </a:txBody>
                  <a:tcPr marL="7620" marR="7620" marT="7620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</a:tr>
              <a:tr h="22304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Segoe UI"/>
                        </a:rPr>
                        <a:t>Нижегородская область</a:t>
                      </a:r>
                    </a:p>
                  </a:txBody>
                  <a:tcPr marL="7620" marR="7620" marT="7620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Segoe UI"/>
                        </a:rPr>
                        <a:t>Свердловская область</a:t>
                      </a:r>
                    </a:p>
                  </a:txBody>
                  <a:tcPr marL="7620" marR="7620" marT="7620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</a:tr>
              <a:tr h="22304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Segoe UI"/>
                        </a:rPr>
                        <a:t>Новосибирская область</a:t>
                      </a:r>
                    </a:p>
                  </a:txBody>
                  <a:tcPr marL="7620" marR="7620" marT="7620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Segoe UI"/>
                        </a:rPr>
                        <a:t>Томская область</a:t>
                      </a:r>
                    </a:p>
                  </a:txBody>
                  <a:tcPr marL="7620" marR="7620" marT="7620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</a:tr>
              <a:tr h="22304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Segoe UI"/>
                        </a:rPr>
                        <a:t>Омская область</a:t>
                      </a:r>
                    </a:p>
                  </a:txBody>
                  <a:tcPr marL="7620" marR="7620" marT="7620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Segoe UI"/>
                        </a:rPr>
                        <a:t>Тюменская область</a:t>
                      </a:r>
                    </a:p>
                  </a:txBody>
                  <a:tcPr marL="7620" marR="7620" marT="7620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</a:tr>
              <a:tr h="22304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Segoe UI"/>
                        </a:rPr>
                        <a:t>Оренбургская область</a:t>
                      </a:r>
                    </a:p>
                  </a:txBody>
                  <a:tcPr marL="7620" marR="7620" marT="7620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Segoe UI"/>
                        </a:rPr>
                        <a:t>Удмуртская область</a:t>
                      </a:r>
                    </a:p>
                  </a:txBody>
                  <a:tcPr marL="7620" marR="7620" marT="7620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</a:tr>
              <a:tr h="22304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Segoe UI"/>
                        </a:rPr>
                        <a:t>Пермский край</a:t>
                      </a:r>
                    </a:p>
                  </a:txBody>
                  <a:tcPr marL="7620" marR="7620" marT="7620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Segoe UI"/>
                        </a:rPr>
                        <a:t>Хабаровский край</a:t>
                      </a:r>
                    </a:p>
                  </a:txBody>
                  <a:tcPr marL="7620" marR="7620" marT="7620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</a:tr>
              <a:tr h="22304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Segoe UI"/>
                        </a:rPr>
                        <a:t>Приморский край</a:t>
                      </a:r>
                    </a:p>
                  </a:txBody>
                  <a:tcPr marL="7620" marR="7620" marT="7620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Segoe UI"/>
                        </a:rPr>
                        <a:t>Ханты-Мансийский АО</a:t>
                      </a:r>
                    </a:p>
                  </a:txBody>
                  <a:tcPr marL="7620" marR="7620" marT="7620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</a:tr>
              <a:tr h="22304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Segoe UI"/>
                        </a:rPr>
                        <a:t>Республика Башкортостан</a:t>
                      </a:r>
                    </a:p>
                  </a:txBody>
                  <a:tcPr marL="7620" marR="7620" marT="7620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/>
                        </a:rPr>
                        <a:t>Чувашская республика</a:t>
                      </a:r>
                    </a:p>
                  </a:txBody>
                  <a:tcPr marL="7620" marR="7620" marT="7620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</a:tr>
              <a:tr h="22304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/>
                        </a:rPr>
                        <a:t>Республика Бурятия</a:t>
                      </a:r>
                    </a:p>
                  </a:txBody>
                  <a:tcPr marL="7620" marR="7620" marT="7620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Segoe UI"/>
                      </a:endParaRPr>
                    </a:p>
                  </a:txBody>
                  <a:tcPr marL="5591" marR="5591" marT="5591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4684233"/>
              </p:ext>
            </p:extLst>
          </p:nvPr>
        </p:nvGraphicFramePr>
        <p:xfrm>
          <a:off x="4451837" y="1162982"/>
          <a:ext cx="3426066" cy="507686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51928"/>
                <a:gridCol w="1574138"/>
              </a:tblGrid>
              <a:tr h="317304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2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Абакан</a:t>
                      </a:r>
                    </a:p>
                  </a:txBody>
                  <a:tcPr marL="7620" marR="7620" marT="7620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2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Омск</a:t>
                      </a:r>
                    </a:p>
                  </a:txBody>
                  <a:tcPr marL="7620" marR="7620" marT="7620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</a:tr>
              <a:tr h="317304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2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Владивосток</a:t>
                      </a:r>
                    </a:p>
                  </a:txBody>
                  <a:tcPr marL="7620" marR="7620" marT="7620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2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Оренбург</a:t>
                      </a:r>
                    </a:p>
                  </a:txBody>
                  <a:tcPr marL="7620" marR="7620" marT="7620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</a:tr>
              <a:tr h="317304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2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Владимир</a:t>
                      </a:r>
                    </a:p>
                  </a:txBody>
                  <a:tcPr marL="7620" marR="7620" marT="7620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2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Пермь</a:t>
                      </a:r>
                    </a:p>
                  </a:txBody>
                  <a:tcPr marL="7620" marR="7620" marT="7620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</a:tr>
              <a:tr h="317304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2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Екатеринбург</a:t>
                      </a:r>
                    </a:p>
                  </a:txBody>
                  <a:tcPr marL="7620" marR="7620" marT="7620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2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Петрозаводск</a:t>
                      </a:r>
                    </a:p>
                  </a:txBody>
                  <a:tcPr marL="7620" marR="7620" marT="7620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</a:tr>
              <a:tr h="317304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2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Йошкар-Ола</a:t>
                      </a:r>
                    </a:p>
                  </a:txBody>
                  <a:tcPr marL="7620" marR="7620" marT="7620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2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Подольск</a:t>
                      </a:r>
                    </a:p>
                  </a:txBody>
                  <a:tcPr marL="7620" marR="7620" marT="7620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</a:tr>
              <a:tr h="317304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2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Канск</a:t>
                      </a:r>
                    </a:p>
                  </a:txBody>
                  <a:tcPr marL="7620" marR="7620" marT="7620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2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Ростов-на-Дону</a:t>
                      </a:r>
                    </a:p>
                  </a:txBody>
                  <a:tcPr marL="7620" marR="7620" marT="7620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</a:tr>
              <a:tr h="317304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2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Кемерово</a:t>
                      </a:r>
                    </a:p>
                  </a:txBody>
                  <a:tcPr marL="7620" marR="7620" marT="7620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2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Самара</a:t>
                      </a:r>
                    </a:p>
                  </a:txBody>
                  <a:tcPr marL="7620" marR="7620" marT="7620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</a:tr>
              <a:tr h="317304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2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Комсомольск-на-Амуре</a:t>
                      </a:r>
                    </a:p>
                  </a:txBody>
                  <a:tcPr marL="7620" marR="7620" marT="7620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2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Санкт-Петербург</a:t>
                      </a:r>
                    </a:p>
                  </a:txBody>
                  <a:tcPr marL="7620" marR="7620" marT="7620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</a:tr>
              <a:tr h="317304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2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Краснодар</a:t>
                      </a:r>
                    </a:p>
                  </a:txBody>
                  <a:tcPr marL="7620" marR="7620" marT="7620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2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Саратов</a:t>
                      </a:r>
                    </a:p>
                  </a:txBody>
                  <a:tcPr marL="7620" marR="7620" marT="7620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</a:tr>
              <a:tr h="317304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2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Красноярск</a:t>
                      </a:r>
                    </a:p>
                  </a:txBody>
                  <a:tcPr marL="7620" marR="7620" marT="7620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2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Томск</a:t>
                      </a:r>
                    </a:p>
                  </a:txBody>
                  <a:tcPr marL="7620" marR="7620" marT="7620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</a:tr>
              <a:tr h="317304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2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Кызыл</a:t>
                      </a:r>
                    </a:p>
                  </a:txBody>
                  <a:tcPr marL="7620" marR="7620" marT="7620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2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Тюмень</a:t>
                      </a:r>
                    </a:p>
                  </a:txBody>
                  <a:tcPr marL="7620" marR="7620" marT="7620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</a:tr>
              <a:tr h="317304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2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Минусинск</a:t>
                      </a:r>
                    </a:p>
                  </a:txBody>
                  <a:tcPr marL="7620" marR="7620" marT="7620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2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Улан-Удэ</a:t>
                      </a:r>
                    </a:p>
                  </a:txBody>
                  <a:tcPr marL="7620" marR="7620" marT="7620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</a:tr>
              <a:tr h="317304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2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Москва</a:t>
                      </a:r>
                    </a:p>
                  </a:txBody>
                  <a:tcPr marL="7620" marR="7620" marT="7620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2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Уфа</a:t>
                      </a:r>
                    </a:p>
                  </a:txBody>
                  <a:tcPr marL="7620" marR="7620" marT="7620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</a:tr>
              <a:tr h="317304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2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Нижний Новгород</a:t>
                      </a:r>
                    </a:p>
                  </a:txBody>
                  <a:tcPr marL="7620" marR="7620" marT="7620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2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Хабаровск</a:t>
                      </a:r>
                    </a:p>
                  </a:txBody>
                  <a:tcPr marL="7620" marR="7620" marT="7620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</a:tr>
              <a:tr h="317304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2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Новокузнецк</a:t>
                      </a:r>
                    </a:p>
                  </a:txBody>
                  <a:tcPr marL="7620" marR="7620" marT="7620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2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Чита</a:t>
                      </a:r>
                    </a:p>
                  </a:txBody>
                  <a:tcPr marL="7620" marR="7620" marT="7620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</a:tr>
              <a:tr h="317304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2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Норильск</a:t>
                      </a:r>
                    </a:p>
                  </a:txBody>
                  <a:tcPr marL="7620" marR="7620" marT="7620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2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Якутск</a:t>
                      </a:r>
                    </a:p>
                  </a:txBody>
                  <a:tcPr marL="7620" marR="7620" marT="7620" marB="0" anchor="ctr">
                    <a:solidFill>
                      <a:schemeClr val="accent2">
                        <a:alpha val="2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2962244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94" y="4059116"/>
            <a:ext cx="6019800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94" y="2279406"/>
            <a:ext cx="7648575" cy="177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94" y="1517406"/>
            <a:ext cx="521017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77056486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8"/>
  <p:tag name="MMPROD_UIDATA" val="&lt;database version=&quot;6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TCT 2007 Template&amp;#x0D;&amp;#x0A;Title 44 pt Bold Arial&amp;quot;&quot;/&gt;&lt;property id=&quot;20307&quot; value=&quot;404&quot;/&gt;&lt;/object&gt;&lt;object type=&quot;3&quot; unique_id=&quot;10005&quot;&gt;&lt;property id=&quot;20148&quot; value=&quot;5&quot;/&gt;&lt;property id=&quot;20300&quot; value=&quot;Slide 2 - &amp;quot;Text Slide – Titles Need to be Titlecase&amp;quot;&quot;/&gt;&lt;property id=&quot;20307&quot; value=&quot;405&quot;/&gt;&lt;/object&gt;&lt;object type=&quot;3&quot; unique_id=&quot;10006&quot;&gt;&lt;property id=&quot;20148&quot; value=&quot;5&quot;/&gt;&lt;property id=&quot;20300&quot; value=&quot;Slide 3 - &amp;quot;Color Palette&amp;quot;&quot;/&gt;&lt;property id=&quot;20307&quot; value=&quot;409&quot;/&gt;&lt;/object&gt;&lt;object type=&quot;3&quot; unique_id=&quot;10007&quot;&gt;&lt;property id=&quot;20148&quot; value=&quot;5&quot;/&gt;&lt;property id=&quot;20300&quot; value=&quot;Slide 4 - &amp;quot;Charts Slide&amp;quot;&quot;/&gt;&lt;property id=&quot;20307&quot; value=&quot;406&quot;/&gt;&lt;/object&gt;&lt;object type=&quot;3&quot; unique_id=&quot;10008&quot;&gt;&lt;property id=&quot;20148&quot; value=&quot;5&quot;/&gt;&lt;property id=&quot;20300&quot; value=&quot;Slide 5 - &amp;quot;Table Slide&amp;quot;&quot;/&gt;&lt;property id=&quot;20307&quot; value=&quot;398&quot;/&gt;&lt;/object&gt;&lt;object type=&quot;3&quot; unique_id=&quot;10009&quot;&gt;&lt;property id=&quot;20148&quot; value=&quot;5&quot;/&gt;&lt;property id=&quot;20300&quot; value=&quot;Slide 6 - &amp;quot;Sample Org Chart&amp;quot;&quot;/&gt;&lt;property id=&quot;20307&quot; value=&quot;403&quot;/&gt;&lt;/object&gt;&lt;object type=&quot;3&quot; unique_id=&quot;10010&quot;&gt;&lt;property id=&quot;20148&quot; value=&quot;5&quot;/&gt;&lt;property id=&quot;20300&quot; value=&quot;Slide 7 - &amp;quot;Sample Line Chart&amp;quot;&quot;/&gt;&lt;property id=&quot;20307&quot; value=&quot;407&quot;/&gt;&lt;/object&gt;&lt;object type=&quot;3&quot; unique_id=&quot;10011&quot;&gt;&lt;property id=&quot;20148&quot; value=&quot;5&quot;/&gt;&lt;property id=&quot;20300&quot; value=&quot;Slide 8 - &amp;quot;Photos &amp;amp; Bulleted Text&amp;quot;&quot;/&gt;&lt;property id=&quot;20307&quot; value=&quot;410&quot;/&gt;&lt;/object&gt;&lt;object type=&quot;3&quot; unique_id=&quot;10012&quot;&gt;&lt;property id=&quot;20148&quot; value=&quot;5&quot;/&gt;&lt;property id=&quot;20300&quot; value=&quot;Slide 9 - &amp;quot;Photo&amp;quot;&quot;/&gt;&lt;property id=&quot;20307&quot; value=&quot;411&quot;/&gt;&lt;/object&gt;&lt;/object&gt;&lt;/object&gt;&lt;/database&gt;"/>
</p:tagLst>
</file>

<file path=ppt/theme/theme1.xml><?xml version="1.0" encoding="utf-8"?>
<a:theme xmlns:a="http://schemas.openxmlformats.org/drawingml/2006/main" name="CRF_2006_background">
  <a:themeElements>
    <a:clrScheme name="CRF_2006_background 9">
      <a:dk1>
        <a:srgbClr val="000000"/>
      </a:dk1>
      <a:lt1>
        <a:srgbClr val="FFFFFF"/>
      </a:lt1>
      <a:dk2>
        <a:srgbClr val="28356B"/>
      </a:dk2>
      <a:lt2>
        <a:srgbClr val="4D4D4D"/>
      </a:lt2>
      <a:accent1>
        <a:srgbClr val="992920"/>
      </a:accent1>
      <a:accent2>
        <a:srgbClr val="438BB0"/>
      </a:accent2>
      <a:accent3>
        <a:srgbClr val="FFFFFF"/>
      </a:accent3>
      <a:accent4>
        <a:srgbClr val="000000"/>
      </a:accent4>
      <a:accent5>
        <a:srgbClr val="CAACAB"/>
      </a:accent5>
      <a:accent6>
        <a:srgbClr val="3C7D9F"/>
      </a:accent6>
      <a:hlink>
        <a:srgbClr val="D1C24F"/>
      </a:hlink>
      <a:folHlink>
        <a:srgbClr val="969696"/>
      </a:folHlink>
    </a:clrScheme>
    <a:fontScheme name="CRF_2006_backgroun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RF_2006_background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F_2006_background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F_2006_background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F_2006_background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F_2006_background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F_2006_background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F_2006_background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F_2006_background 8">
        <a:dk1>
          <a:srgbClr val="000000"/>
        </a:dk1>
        <a:lt1>
          <a:srgbClr val="FFFFFF"/>
        </a:lt1>
        <a:dk2>
          <a:srgbClr val="002E4B"/>
        </a:dk2>
        <a:lt2>
          <a:srgbClr val="FDE25E"/>
        </a:lt2>
        <a:accent1>
          <a:srgbClr val="FF3300"/>
        </a:accent1>
        <a:accent2>
          <a:srgbClr val="3333FF"/>
        </a:accent2>
        <a:accent3>
          <a:srgbClr val="AAADB1"/>
        </a:accent3>
        <a:accent4>
          <a:srgbClr val="DADADA"/>
        </a:accent4>
        <a:accent5>
          <a:srgbClr val="FFADAA"/>
        </a:accent5>
        <a:accent6>
          <a:srgbClr val="2D2DE7"/>
        </a:accent6>
        <a:hlink>
          <a:srgbClr val="FFCC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F_2006_background 9">
        <a:dk1>
          <a:srgbClr val="000000"/>
        </a:dk1>
        <a:lt1>
          <a:srgbClr val="FFFFFF"/>
        </a:lt1>
        <a:dk2>
          <a:srgbClr val="28356B"/>
        </a:dk2>
        <a:lt2>
          <a:srgbClr val="4D4D4D"/>
        </a:lt2>
        <a:accent1>
          <a:srgbClr val="992920"/>
        </a:accent1>
        <a:accent2>
          <a:srgbClr val="438BB0"/>
        </a:accent2>
        <a:accent3>
          <a:srgbClr val="FFFFFF"/>
        </a:accent3>
        <a:accent4>
          <a:srgbClr val="000000"/>
        </a:accent4>
        <a:accent5>
          <a:srgbClr val="CAACAB"/>
        </a:accent5>
        <a:accent6>
          <a:srgbClr val="3C7D9F"/>
        </a:accent6>
        <a:hlink>
          <a:srgbClr val="D1C24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2551</TotalTime>
  <Words>212</Words>
  <Application>Microsoft Office PowerPoint</Application>
  <PresentationFormat>On-screen Show (4:3)</PresentationFormat>
  <Paragraphs>95</Paragraphs>
  <Slides>4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CRF_2006_background</vt:lpstr>
      <vt:lpstr>PowerPoint Presentation</vt:lpstr>
      <vt:lpstr>PowerPoint Presentation</vt:lpstr>
      <vt:lpstr>PowerPoint Presentation</vt:lpstr>
      <vt:lpstr>PowerPoint Presentation</vt:lpstr>
    </vt:vector>
  </TitlesOfParts>
  <Company>CRF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Detrimental Impact of Chronic Renal Insufficiency</dc:title>
  <dc:creator>jzuccardy</dc:creator>
  <cp:lastModifiedBy>A</cp:lastModifiedBy>
  <cp:revision>214</cp:revision>
  <dcterms:created xsi:type="dcterms:W3CDTF">2013-06-11T10:31:22Z</dcterms:created>
  <dcterms:modified xsi:type="dcterms:W3CDTF">2014-04-15T10:00:45Z</dcterms:modified>
</cp:coreProperties>
</file>