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432" r:id="rId2"/>
    <p:sldId id="428" r:id="rId3"/>
    <p:sldId id="433" r:id="rId4"/>
    <p:sldId id="434" r:id="rId5"/>
    <p:sldId id="437" r:id="rId6"/>
    <p:sldId id="436" r:id="rId7"/>
    <p:sldId id="438" r:id="rId8"/>
  </p:sldIdLst>
  <p:sldSz cx="9144000" cy="6858000" type="screen4x3"/>
  <p:notesSz cx="7086600" cy="93726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i="1" kern="1200" baseline="-25000">
        <a:solidFill>
          <a:srgbClr val="FFCC99"/>
        </a:solidFill>
        <a:latin typeface="Arial" charset="0"/>
        <a:ea typeface="ヒラギノ角ゴ Pro W3" pitchFamily="-11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i="1" kern="1200" baseline="-25000">
        <a:solidFill>
          <a:srgbClr val="FFCC99"/>
        </a:solidFill>
        <a:latin typeface="Arial" charset="0"/>
        <a:ea typeface="ヒラギノ角ゴ Pro W3" pitchFamily="-11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i="1" kern="1200" baseline="-25000">
        <a:solidFill>
          <a:srgbClr val="FFCC99"/>
        </a:solidFill>
        <a:latin typeface="Arial" charset="0"/>
        <a:ea typeface="ヒラギノ角ゴ Pro W3" pitchFamily="-11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i="1" kern="1200" baseline="-25000">
        <a:solidFill>
          <a:srgbClr val="FFCC99"/>
        </a:solidFill>
        <a:latin typeface="Arial" charset="0"/>
        <a:ea typeface="ヒラギノ角ゴ Pro W3" pitchFamily="-11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i="1" kern="1200" baseline="-25000">
        <a:solidFill>
          <a:srgbClr val="FFCC99"/>
        </a:solidFill>
        <a:latin typeface="Arial" charset="0"/>
        <a:ea typeface="ヒラギノ角ゴ Pro W3" pitchFamily="-111" charset="-128"/>
        <a:cs typeface="+mn-cs"/>
      </a:defRPr>
    </a:lvl5pPr>
    <a:lvl6pPr marL="2286000" algn="l" defTabSz="914400" rtl="0" eaLnBrk="1" latinLnBrk="0" hangingPunct="1">
      <a:defRPr b="1" i="1" kern="1200" baseline="-25000">
        <a:solidFill>
          <a:srgbClr val="FFCC99"/>
        </a:solidFill>
        <a:latin typeface="Arial" charset="0"/>
        <a:ea typeface="ヒラギノ角ゴ Pro W3" pitchFamily="-111" charset="-128"/>
        <a:cs typeface="+mn-cs"/>
      </a:defRPr>
    </a:lvl6pPr>
    <a:lvl7pPr marL="2743200" algn="l" defTabSz="914400" rtl="0" eaLnBrk="1" latinLnBrk="0" hangingPunct="1">
      <a:defRPr b="1" i="1" kern="1200" baseline="-25000">
        <a:solidFill>
          <a:srgbClr val="FFCC99"/>
        </a:solidFill>
        <a:latin typeface="Arial" charset="0"/>
        <a:ea typeface="ヒラギノ角ゴ Pro W3" pitchFamily="-111" charset="-128"/>
        <a:cs typeface="+mn-cs"/>
      </a:defRPr>
    </a:lvl7pPr>
    <a:lvl8pPr marL="3200400" algn="l" defTabSz="914400" rtl="0" eaLnBrk="1" latinLnBrk="0" hangingPunct="1">
      <a:defRPr b="1" i="1" kern="1200" baseline="-25000">
        <a:solidFill>
          <a:srgbClr val="FFCC99"/>
        </a:solidFill>
        <a:latin typeface="Arial" charset="0"/>
        <a:ea typeface="ヒラギノ角ゴ Pro W3" pitchFamily="-111" charset="-128"/>
        <a:cs typeface="+mn-cs"/>
      </a:defRPr>
    </a:lvl8pPr>
    <a:lvl9pPr marL="3657600" algn="l" defTabSz="914400" rtl="0" eaLnBrk="1" latinLnBrk="0" hangingPunct="1">
      <a:defRPr b="1" i="1" kern="1200" baseline="-25000">
        <a:solidFill>
          <a:srgbClr val="FFCC99"/>
        </a:solidFill>
        <a:latin typeface="Arial" charset="0"/>
        <a:ea typeface="ヒラギノ角ゴ Pro W3" pitchFamily="-111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3947">
          <p15:clr>
            <a:srgbClr val="A4A3A4"/>
          </p15:clr>
        </p15:guide>
        <p15:guide id="3" pos="1179">
          <p15:clr>
            <a:srgbClr val="A4A3A4"/>
          </p15:clr>
        </p15:guide>
        <p15:guide id="4" pos="561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52">
          <p15:clr>
            <a:srgbClr val="A4A3A4"/>
          </p15:clr>
        </p15:guide>
        <p15:guide id="2" pos="223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3B90"/>
    <a:srgbClr val="FFFFFF"/>
    <a:srgbClr val="800080"/>
    <a:srgbClr val="660066"/>
    <a:srgbClr val="2EDEDA"/>
    <a:srgbClr val="12A7BC"/>
    <a:srgbClr val="00E8EE"/>
    <a:srgbClr val="49B1BF"/>
    <a:srgbClr val="77C5CF"/>
    <a:srgbClr val="4864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62" autoAdjust="0"/>
  </p:normalViewPr>
  <p:slideViewPr>
    <p:cSldViewPr snapToGrid="0">
      <p:cViewPr>
        <p:scale>
          <a:sx n="72" d="100"/>
          <a:sy n="72" d="100"/>
        </p:scale>
        <p:origin x="-1109" y="-58"/>
      </p:cViewPr>
      <p:guideLst>
        <p:guide orient="horz" pos="2160"/>
        <p:guide orient="horz" pos="3947"/>
        <p:guide pos="1179"/>
        <p:guide pos="56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40" y="54"/>
      </p:cViewPr>
      <p:guideLst>
        <p:guide orient="horz" pos="2952"/>
        <p:guide pos="22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l" defTabSz="939800" eaLnBrk="1" hangingPunct="1">
              <a:defRPr sz="1200" b="0" i="0" baseline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6375" y="0"/>
            <a:ext cx="3070225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r" defTabSz="939800" eaLnBrk="1" hangingPunct="1">
              <a:defRPr sz="1200" b="0" i="0" baseline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04288"/>
            <a:ext cx="3070225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l" defTabSz="939800" eaLnBrk="1" hangingPunct="1">
              <a:defRPr sz="1200" b="0" i="0" baseline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r" defTabSz="939800" eaLnBrk="1" hangingPunct="1">
              <a:defRPr sz="1200" b="0" i="0" baseline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BB80BB5-BB19-4E0F-B5F7-26263311A76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061002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l" defTabSz="939800" eaLnBrk="1" hangingPunct="1">
              <a:defRPr sz="1200" b="0" i="0" baseline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6375" y="0"/>
            <a:ext cx="3070225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r" defTabSz="939800" eaLnBrk="1" hangingPunct="1">
              <a:defRPr sz="1200" b="0" i="0" baseline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8563" y="703263"/>
            <a:ext cx="4689475" cy="3516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452938"/>
            <a:ext cx="5197475" cy="421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4288"/>
            <a:ext cx="3070225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l" defTabSz="939800" eaLnBrk="1" hangingPunct="1">
              <a:defRPr sz="1200" b="0" i="0" baseline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r" defTabSz="939800" eaLnBrk="1" hangingPunct="1">
              <a:defRPr sz="1200" b="0" i="0" baseline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946F149-C31A-442F-9E75-E28AAA2525A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57700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2"/>
          <p:cNvSpPr>
            <a:spLocks noChangeArrowheads="1"/>
          </p:cNvSpPr>
          <p:nvPr/>
        </p:nvSpPr>
        <p:spPr bwMode="auto">
          <a:xfrm>
            <a:off x="561975" y="3946525"/>
            <a:ext cx="8185150" cy="946150"/>
          </a:xfrm>
          <a:prstGeom prst="rect">
            <a:avLst/>
          </a:prstGeom>
          <a:noFill/>
          <a:ln>
            <a:noFill/>
          </a:ln>
          <a:effectLst>
            <a:outerShdw dist="45791" dir="8778596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 b="1" i="1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1pPr>
            <a:lvl2pPr marL="742950" indent="-285750" eaLnBrk="0" hangingPunct="0">
              <a:defRPr b="1" i="1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2pPr>
            <a:lvl3pPr marL="1143000" indent="-228600" eaLnBrk="0" hangingPunct="0">
              <a:defRPr b="1" i="1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3pPr>
            <a:lvl4pPr marL="1600200" indent="-228600" eaLnBrk="0" hangingPunct="0">
              <a:defRPr b="1" i="1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4pPr>
            <a:lvl5pPr marL="2057400" indent="-228600" eaLnBrk="0" hangingPunct="0">
              <a:defRPr b="1" i="1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9pPr>
          </a:lstStyle>
          <a:p>
            <a:pPr algn="ctr" eaLnBrk="1" hangingPunct="1">
              <a:lnSpc>
                <a:spcPct val="95000"/>
              </a:lnSpc>
              <a:buClr>
                <a:schemeClr val="tx2"/>
              </a:buClr>
              <a:defRPr/>
            </a:pPr>
            <a:endParaRPr lang="en-US" altLang="ru-RU" sz="2600" baseline="0" smtClean="0">
              <a:solidFill>
                <a:srgbClr val="DDDDDD"/>
              </a:solidFill>
            </a:endParaRPr>
          </a:p>
          <a:p>
            <a:pPr algn="ctr" eaLnBrk="1" hangingPunct="1">
              <a:lnSpc>
                <a:spcPct val="95000"/>
              </a:lnSpc>
              <a:buClr>
                <a:schemeClr val="tx2"/>
              </a:buClr>
              <a:defRPr/>
            </a:pPr>
            <a:endParaRPr lang="en-US" altLang="ru-RU" sz="2600" baseline="0" smtClean="0">
              <a:solidFill>
                <a:srgbClr val="DDDDDD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92163" y="2461592"/>
            <a:ext cx="7589837" cy="6096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>
            <a:sp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noProof="0" dirty="0" smtClean="0"/>
              <a:t>Образец заголовка</a:t>
            </a:r>
            <a:endParaRPr lang="en-US" noProof="0" dirty="0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277223"/>
            <a:ext cx="8185150" cy="889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45791" dir="87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/>
          <a:lstStyle>
            <a:lvl1pPr marL="0" indent="0" algn="ctr">
              <a:buSzTx/>
              <a:buFontTx/>
              <a:buNone/>
              <a:defRPr sz="2400" i="0">
                <a:solidFill>
                  <a:srgbClr val="12A7BC"/>
                </a:solidFill>
              </a:defRPr>
            </a:lvl1pPr>
          </a:lstStyle>
          <a:p>
            <a:pPr lvl="0"/>
            <a:r>
              <a:rPr lang="ru-RU" noProof="0" dirty="0" smtClean="0"/>
              <a:t>Образец подзаголовка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996362310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707823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79550"/>
            <a:ext cx="3810000" cy="4114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79550"/>
            <a:ext cx="3810000" cy="4114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225617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676375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39111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4571236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81715178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91232135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55575"/>
            <a:ext cx="7769225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заголовка</a:t>
            </a:r>
            <a:endParaRPr lang="en-US" altLang="ru-RU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7955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текста</a:t>
            </a:r>
          </a:p>
          <a:p>
            <a:pPr lvl="1"/>
            <a:r>
              <a:rPr lang="ru-RU" altLang="ru-RU" dirty="0" smtClean="0"/>
              <a:t>Второй уровень</a:t>
            </a:r>
          </a:p>
          <a:p>
            <a:pPr lvl="2"/>
            <a:r>
              <a:rPr lang="ru-RU" altLang="ru-RU" dirty="0" smtClean="0"/>
              <a:t>Третий уровень</a:t>
            </a:r>
          </a:p>
          <a:p>
            <a:pPr lvl="3"/>
            <a:r>
              <a:rPr lang="ru-RU" altLang="ru-RU" dirty="0" smtClean="0"/>
              <a:t>Четвертый уровень</a:t>
            </a:r>
          </a:p>
          <a:p>
            <a:pPr lvl="4"/>
            <a:r>
              <a:rPr lang="ru-RU" altLang="ru-RU" dirty="0" smtClean="0"/>
              <a:t>Пятый уровень</a:t>
            </a:r>
            <a:endParaRPr lang="en-US" altLang="ru-RU" dirty="0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7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PlumbCondensed" pitchFamily="50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PlumbCondensed" pitchFamily="50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PlumbCondensed" pitchFamily="50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PlumbCondensed" pitchFamily="50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30000"/>
        </a:spcBef>
        <a:spcAft>
          <a:spcPct val="0"/>
        </a:spcAft>
        <a:buClr>
          <a:srgbClr val="12A7BC"/>
        </a:buClr>
        <a:buSzPct val="110000"/>
        <a:buChar char="•"/>
        <a:defRPr sz="1800" b="0">
          <a:solidFill>
            <a:srgbClr val="FFFFFF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30000"/>
        </a:spcBef>
        <a:spcAft>
          <a:spcPct val="0"/>
        </a:spcAft>
        <a:buClr>
          <a:srgbClr val="12A7BC"/>
        </a:buClr>
        <a:buSzPct val="70000"/>
        <a:buFont typeface="Wingdings 2" pitchFamily="18" charset="2"/>
        <a:buChar char="¡"/>
        <a:defRPr sz="1600" b="0">
          <a:solidFill>
            <a:srgbClr val="FFFFFF"/>
          </a:solidFill>
          <a:latin typeface="+mj-lt"/>
        </a:defRPr>
      </a:lvl2pPr>
      <a:lvl3pPr marL="1143000" indent="-228600" algn="l" rtl="0" eaLnBrk="1" fontAlgn="base" hangingPunct="1">
        <a:spcBef>
          <a:spcPct val="30000"/>
        </a:spcBef>
        <a:spcAft>
          <a:spcPct val="0"/>
        </a:spcAft>
        <a:buChar char="•"/>
        <a:defRPr sz="1400" b="0">
          <a:solidFill>
            <a:srgbClr val="FFFFFF"/>
          </a:solidFill>
          <a:latin typeface="+mj-lt"/>
        </a:defRPr>
      </a:lvl3pPr>
      <a:lvl4pPr marL="1600200" indent="-228600" algn="l" rtl="0" eaLnBrk="1" fontAlgn="base" hangingPunct="1">
        <a:spcBef>
          <a:spcPct val="30000"/>
        </a:spcBef>
        <a:spcAft>
          <a:spcPct val="0"/>
        </a:spcAft>
        <a:buChar char="–"/>
        <a:defRPr sz="1200" b="0">
          <a:solidFill>
            <a:srgbClr val="FFFFFF"/>
          </a:solidFill>
          <a:latin typeface="+mj-lt"/>
        </a:defRPr>
      </a:lvl4pPr>
      <a:lvl5pPr marL="2057400" indent="-228600" algn="l" rtl="0" eaLnBrk="1" fontAlgn="base" hangingPunct="1">
        <a:spcBef>
          <a:spcPct val="30000"/>
        </a:spcBef>
        <a:spcAft>
          <a:spcPct val="0"/>
        </a:spcAft>
        <a:buChar char="»"/>
        <a:defRPr sz="1200" b="0">
          <a:solidFill>
            <a:srgbClr val="FFFFFF"/>
          </a:solidFill>
          <a:latin typeface="+mj-lt"/>
        </a:defRPr>
      </a:lvl5pPr>
      <a:lvl6pPr marL="2514600" indent="-228600" algn="l" rtl="0" eaLnBrk="1" fontAlgn="base" hangingPunct="1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3"/>
          <p:cNvSpPr>
            <a:spLocks noGrp="1"/>
          </p:cNvSpPr>
          <p:nvPr>
            <p:ph type="ctrTitle"/>
          </p:nvPr>
        </p:nvSpPr>
        <p:spPr>
          <a:xfrm>
            <a:off x="792163" y="1418289"/>
            <a:ext cx="7589837" cy="2708434"/>
          </a:xfrm>
        </p:spPr>
        <p:txBody>
          <a:bodyPr/>
          <a:lstStyle/>
          <a:p>
            <a:r>
              <a:rPr lang="ru-RU" dirty="0"/>
              <a:t>Всероссийская научно-практическая конференция «</a:t>
            </a:r>
            <a:r>
              <a:rPr lang="ru-RU" dirty="0" err="1"/>
              <a:t>Эндоваскулярное</a:t>
            </a:r>
            <a:r>
              <a:rPr lang="ru-RU" dirty="0"/>
              <a:t> лечение сложных форм ишемической болезни сердца»</a:t>
            </a:r>
            <a:endParaRPr lang="ru-RU" dirty="0"/>
          </a:p>
        </p:txBody>
      </p:sp>
      <p:sp>
        <p:nvSpPr>
          <p:cNvPr id="9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57200" y="4894997"/>
            <a:ext cx="8185150" cy="889000"/>
          </a:xfrm>
        </p:spPr>
        <p:txBody>
          <a:bodyPr/>
          <a:lstStyle/>
          <a:p>
            <a:r>
              <a:rPr lang="ru-RU" dirty="0" smtClean="0">
                <a:solidFill>
                  <a:srgbClr val="9F1C90"/>
                </a:solidFill>
              </a:rPr>
              <a:t>г. Москва, </a:t>
            </a:r>
            <a:r>
              <a:rPr lang="ru-RU" dirty="0" smtClean="0">
                <a:solidFill>
                  <a:srgbClr val="9F1C90"/>
                </a:solidFill>
              </a:rPr>
              <a:t>2</a:t>
            </a:r>
            <a:r>
              <a:rPr lang="en-US" dirty="0" smtClean="0">
                <a:solidFill>
                  <a:srgbClr val="9F1C90"/>
                </a:solidFill>
              </a:rPr>
              <a:t>1</a:t>
            </a:r>
            <a:r>
              <a:rPr lang="ru-RU" dirty="0" smtClean="0">
                <a:solidFill>
                  <a:srgbClr val="9F1C90"/>
                </a:solidFill>
              </a:rPr>
              <a:t>–2</a:t>
            </a:r>
            <a:r>
              <a:rPr lang="en-US" dirty="0" smtClean="0">
                <a:solidFill>
                  <a:srgbClr val="9F1C90"/>
                </a:solidFill>
              </a:rPr>
              <a:t>2</a:t>
            </a:r>
            <a:r>
              <a:rPr lang="ru-RU" dirty="0" smtClean="0">
                <a:solidFill>
                  <a:srgbClr val="9F1C90"/>
                </a:solidFill>
              </a:rPr>
              <a:t> апреля, </a:t>
            </a:r>
            <a:r>
              <a:rPr lang="ru-RU" dirty="0">
                <a:solidFill>
                  <a:srgbClr val="9F1C90"/>
                </a:solidFill>
              </a:rPr>
              <a:t>2017 года</a:t>
            </a:r>
          </a:p>
        </p:txBody>
      </p:sp>
      <p:pic>
        <p:nvPicPr>
          <p:cNvPr id="1026" name="Picture 2" descr="http://xn--2017-93d5bzd.xn--80aaeh6agjjxgx6i.xn--p1ai/img/logo-ixv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128" y="6150824"/>
            <a:ext cx="1114424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37721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786707" y="771589"/>
            <a:ext cx="7786688" cy="5597313"/>
          </a:xfrm>
        </p:spPr>
        <p:txBody>
          <a:bodyPr/>
          <a:lstStyle/>
          <a:p>
            <a:pPr marL="0" indent="0">
              <a:buNone/>
            </a:pPr>
            <a:r>
              <a:rPr lang="ru-RU" sz="1600" b="1" dirty="0" smtClean="0">
                <a:latin typeface="Arial" charset="0"/>
                <a:ea typeface="Arial" charset="0"/>
                <a:cs typeface="Arial" charset="0"/>
              </a:rPr>
              <a:t>Участвовало в конференции – </a:t>
            </a:r>
            <a:r>
              <a:rPr lang="ru-RU" sz="1600" b="1" dirty="0" smtClean="0">
                <a:solidFill>
                  <a:srgbClr val="A13B90"/>
                </a:solidFill>
                <a:latin typeface="Arial" charset="0"/>
                <a:ea typeface="Arial" charset="0"/>
                <a:cs typeface="Arial" charset="0"/>
              </a:rPr>
              <a:t>420</a:t>
            </a:r>
            <a:endParaRPr lang="ru-RU" sz="1600" b="1" dirty="0" smtClean="0">
              <a:solidFill>
                <a:srgbClr val="A13B90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ru-RU" sz="1600" b="1" dirty="0">
                <a:latin typeface="Arial" charset="0"/>
                <a:ea typeface="Arial" charset="0"/>
                <a:cs typeface="Arial" charset="0"/>
              </a:rPr>
              <a:t>и</a:t>
            </a:r>
            <a:r>
              <a:rPr lang="ru-RU" sz="1600" b="1" dirty="0" smtClean="0">
                <a:latin typeface="Arial" charset="0"/>
                <a:ea typeface="Arial" charset="0"/>
                <a:cs typeface="Arial" charset="0"/>
              </a:rPr>
              <a:t>з них:</a:t>
            </a:r>
          </a:p>
          <a:p>
            <a:pPr>
              <a:buClr>
                <a:srgbClr val="A13B90"/>
              </a:buClr>
            </a:pPr>
            <a:r>
              <a:rPr lang="ru-RU" sz="1600" b="1" dirty="0" smtClean="0">
                <a:latin typeface="Arial" charset="0"/>
                <a:ea typeface="Arial" charset="0"/>
                <a:cs typeface="Arial" charset="0"/>
              </a:rPr>
              <a:t>Спикеры – </a:t>
            </a:r>
            <a:r>
              <a:rPr lang="ru-RU" sz="1600" b="1" dirty="0" smtClean="0">
                <a:solidFill>
                  <a:srgbClr val="A13B90"/>
                </a:solidFill>
                <a:latin typeface="Arial" charset="0"/>
                <a:ea typeface="Arial" charset="0"/>
                <a:cs typeface="Arial" charset="0"/>
              </a:rPr>
              <a:t>38</a:t>
            </a:r>
          </a:p>
          <a:p>
            <a:pPr>
              <a:buClr>
                <a:srgbClr val="A13B90"/>
              </a:buClr>
            </a:pPr>
            <a:r>
              <a:rPr lang="ru-RU" sz="1600" b="1" dirty="0" smtClean="0">
                <a:latin typeface="Arial" charset="0"/>
                <a:ea typeface="Arial" charset="0"/>
                <a:cs typeface="Arial" charset="0"/>
              </a:rPr>
              <a:t>Докладчики – </a:t>
            </a:r>
            <a:r>
              <a:rPr lang="ru-RU" sz="1600" b="1" dirty="0" smtClean="0">
                <a:solidFill>
                  <a:srgbClr val="A13B90"/>
                </a:solidFill>
                <a:latin typeface="Arial" charset="0"/>
                <a:ea typeface="Arial" charset="0"/>
                <a:cs typeface="Arial" charset="0"/>
              </a:rPr>
              <a:t>22</a:t>
            </a:r>
            <a:endParaRPr lang="ru-RU" sz="1600" b="1" dirty="0" smtClean="0">
              <a:solidFill>
                <a:srgbClr val="A13B9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rgbClr val="A13B90"/>
              </a:buClr>
            </a:pPr>
            <a:r>
              <a:rPr lang="ru-RU" sz="1600" b="1" dirty="0" smtClean="0">
                <a:latin typeface="Arial" charset="0"/>
                <a:ea typeface="Arial" charset="0"/>
                <a:cs typeface="Arial" charset="0"/>
              </a:rPr>
              <a:t>У</a:t>
            </a:r>
            <a:r>
              <a:rPr lang="ru-RU" sz="1600" b="1" dirty="0" smtClean="0">
                <a:latin typeface="Arial" charset="0"/>
                <a:ea typeface="Arial" charset="0"/>
                <a:cs typeface="Arial" charset="0"/>
              </a:rPr>
              <a:t>частники </a:t>
            </a:r>
            <a:r>
              <a:rPr lang="ru-RU" sz="1600" b="1" dirty="0" smtClean="0">
                <a:latin typeface="Arial" charset="0"/>
                <a:ea typeface="Arial" charset="0"/>
                <a:cs typeface="Arial" charset="0"/>
              </a:rPr>
              <a:t>– </a:t>
            </a:r>
            <a:r>
              <a:rPr lang="ru-RU" sz="1600" b="1" dirty="0" smtClean="0">
                <a:solidFill>
                  <a:srgbClr val="A13B90"/>
                </a:solidFill>
                <a:latin typeface="Arial" charset="0"/>
                <a:ea typeface="Arial" charset="0"/>
                <a:cs typeface="Arial" charset="0"/>
              </a:rPr>
              <a:t>277</a:t>
            </a:r>
            <a:endParaRPr lang="ru-RU" sz="1600" b="1" dirty="0" smtClean="0">
              <a:solidFill>
                <a:srgbClr val="A13B90"/>
              </a:solidFill>
              <a:latin typeface="Arial" charset="0"/>
              <a:ea typeface="Arial" charset="0"/>
              <a:cs typeface="Arial" charset="0"/>
            </a:endParaRPr>
          </a:p>
          <a:p>
            <a:pPr lvl="1">
              <a:buClr>
                <a:srgbClr val="A13B90"/>
              </a:buClr>
            </a:pPr>
            <a:r>
              <a:rPr lang="ru-RU" sz="1600" b="1" dirty="0" smtClean="0">
                <a:latin typeface="Arial" charset="0"/>
                <a:ea typeface="Arial" charset="0"/>
                <a:cs typeface="Arial" charset="0"/>
              </a:rPr>
              <a:t>доктора – 226</a:t>
            </a:r>
            <a:endParaRPr lang="ru-RU" sz="1600" b="1" dirty="0" smtClean="0">
              <a:latin typeface="Arial" charset="0"/>
              <a:ea typeface="Arial" charset="0"/>
              <a:cs typeface="Arial" charset="0"/>
            </a:endParaRPr>
          </a:p>
          <a:p>
            <a:pPr lvl="1">
              <a:buClr>
                <a:srgbClr val="A13B90"/>
              </a:buClr>
            </a:pPr>
            <a:r>
              <a:rPr lang="ru-RU" sz="1600" b="1" dirty="0" smtClean="0">
                <a:latin typeface="Arial" charset="0"/>
                <a:ea typeface="Arial" charset="0"/>
                <a:cs typeface="Arial" charset="0"/>
              </a:rPr>
              <a:t>ординаторы </a:t>
            </a:r>
            <a:r>
              <a:rPr lang="ru-RU" sz="1600" b="1" dirty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ru-RU" sz="16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1600" b="1" dirty="0" smtClean="0">
                <a:latin typeface="Arial" charset="0"/>
                <a:ea typeface="Arial" charset="0"/>
                <a:cs typeface="Arial" charset="0"/>
              </a:rPr>
              <a:t>39</a:t>
            </a:r>
            <a:endParaRPr lang="ru-RU" sz="1600" b="1" dirty="0" smtClean="0">
              <a:latin typeface="Arial" charset="0"/>
              <a:ea typeface="Arial" charset="0"/>
              <a:cs typeface="Arial" charset="0"/>
            </a:endParaRPr>
          </a:p>
          <a:p>
            <a:pPr lvl="1">
              <a:buClr>
                <a:srgbClr val="A13B90"/>
              </a:buClr>
            </a:pPr>
            <a:r>
              <a:rPr lang="ru-RU" sz="1600" b="1" dirty="0" smtClean="0">
                <a:latin typeface="Arial" charset="0"/>
                <a:ea typeface="Arial" charset="0"/>
                <a:cs typeface="Arial" charset="0"/>
              </a:rPr>
              <a:t>сестры </a:t>
            </a:r>
            <a:r>
              <a:rPr lang="ru-RU" sz="1600" b="1" dirty="0">
                <a:latin typeface="Arial" charset="0"/>
                <a:ea typeface="Arial" charset="0"/>
                <a:cs typeface="Arial" charset="0"/>
              </a:rPr>
              <a:t>– </a:t>
            </a:r>
            <a:r>
              <a:rPr lang="ru-RU" sz="1600" b="1" dirty="0" smtClean="0">
                <a:latin typeface="Arial" charset="0"/>
                <a:ea typeface="Arial" charset="0"/>
                <a:cs typeface="Arial" charset="0"/>
              </a:rPr>
              <a:t>4</a:t>
            </a:r>
          </a:p>
          <a:p>
            <a:pPr lvl="1">
              <a:buClr>
                <a:srgbClr val="A13B90"/>
              </a:buClr>
            </a:pPr>
            <a:r>
              <a:rPr lang="ru-RU" sz="1600" b="1" dirty="0">
                <a:latin typeface="Arial" charset="0"/>
                <a:ea typeface="Arial" charset="0"/>
                <a:cs typeface="Arial" charset="0"/>
              </a:rPr>
              <a:t>с</a:t>
            </a:r>
            <a:r>
              <a:rPr lang="ru-RU" sz="1600" b="1" dirty="0" smtClean="0">
                <a:latin typeface="Arial" charset="0"/>
                <a:ea typeface="Arial" charset="0"/>
                <a:cs typeface="Arial" charset="0"/>
              </a:rPr>
              <a:t>туденты – 8</a:t>
            </a:r>
            <a:endParaRPr lang="ru-RU" sz="1600" b="1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rgbClr val="A13B90"/>
              </a:buClr>
            </a:pPr>
            <a:r>
              <a:rPr lang="ru-RU" sz="1600" b="1" dirty="0" smtClean="0">
                <a:latin typeface="Arial" charset="0"/>
                <a:ea typeface="Arial" charset="0"/>
                <a:cs typeface="Arial" charset="0"/>
              </a:rPr>
              <a:t>Участники выставки – </a:t>
            </a:r>
            <a:r>
              <a:rPr lang="ru-RU" sz="1600" b="1" dirty="0" smtClean="0">
                <a:solidFill>
                  <a:srgbClr val="A13B90"/>
                </a:solidFill>
                <a:latin typeface="Arial" charset="0"/>
                <a:ea typeface="Arial" charset="0"/>
                <a:cs typeface="Arial" charset="0"/>
              </a:rPr>
              <a:t>57</a:t>
            </a:r>
          </a:p>
          <a:p>
            <a:pPr>
              <a:buClr>
                <a:srgbClr val="A13B90"/>
              </a:buClr>
            </a:pPr>
            <a:r>
              <a:rPr lang="ru-RU" sz="1600" b="1" dirty="0" smtClean="0">
                <a:latin typeface="Arial" charset="0"/>
                <a:ea typeface="Arial" charset="0"/>
                <a:cs typeface="Arial" charset="0"/>
              </a:rPr>
              <a:t>Оргкомитет – </a:t>
            </a:r>
            <a:r>
              <a:rPr lang="ru-RU" sz="1600" b="1" dirty="0" smtClean="0">
                <a:solidFill>
                  <a:srgbClr val="A13B90"/>
                </a:solidFill>
                <a:latin typeface="Arial" charset="0"/>
                <a:ea typeface="Arial" charset="0"/>
                <a:cs typeface="Arial" charset="0"/>
              </a:rPr>
              <a:t>9</a:t>
            </a:r>
          </a:p>
          <a:p>
            <a:pPr>
              <a:buClr>
                <a:srgbClr val="A13B90"/>
              </a:buClr>
            </a:pPr>
            <a:r>
              <a:rPr lang="ru-RU" sz="1600" b="1" dirty="0" smtClean="0">
                <a:latin typeface="Arial" charset="0"/>
                <a:ea typeface="Arial" charset="0"/>
                <a:cs typeface="Arial" charset="0"/>
              </a:rPr>
              <a:t>Техперсонал – </a:t>
            </a:r>
            <a:r>
              <a:rPr lang="ru-RU" sz="1600" b="1" dirty="0" smtClean="0">
                <a:solidFill>
                  <a:srgbClr val="A13B90"/>
                </a:solidFill>
                <a:latin typeface="Arial" charset="0"/>
                <a:ea typeface="Arial" charset="0"/>
                <a:cs typeface="Arial" charset="0"/>
              </a:rPr>
              <a:t>17</a:t>
            </a:r>
            <a:endParaRPr lang="ru-RU" sz="1600" b="1" dirty="0">
              <a:solidFill>
                <a:srgbClr val="A13B90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ru-RU" sz="1600" b="1" dirty="0" smtClean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ru-RU" sz="1600" b="1" dirty="0" smtClean="0">
                <a:latin typeface="Arial" charset="0"/>
                <a:ea typeface="Arial" charset="0"/>
                <a:cs typeface="Arial" charset="0"/>
              </a:rPr>
              <a:t>Секционных </a:t>
            </a:r>
            <a:r>
              <a:rPr lang="ru-RU" sz="1600" b="1" dirty="0">
                <a:latin typeface="Arial" charset="0"/>
                <a:ea typeface="Arial" charset="0"/>
                <a:cs typeface="Arial" charset="0"/>
              </a:rPr>
              <a:t>заседаний – </a:t>
            </a:r>
            <a:r>
              <a:rPr lang="ru-RU" sz="1600" b="1" dirty="0" smtClean="0">
                <a:latin typeface="Arial" charset="0"/>
                <a:ea typeface="Arial" charset="0"/>
                <a:cs typeface="Arial" charset="0"/>
              </a:rPr>
              <a:t>6</a:t>
            </a:r>
            <a:endParaRPr lang="ru-RU" sz="1600" b="1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ru-RU" sz="1600" b="1" dirty="0" smtClean="0">
                <a:latin typeface="Arial" charset="0"/>
                <a:ea typeface="Arial" charset="0"/>
                <a:cs typeface="Arial" charset="0"/>
              </a:rPr>
              <a:t>Докладов </a:t>
            </a:r>
            <a:r>
              <a:rPr lang="ru-RU" sz="1600" b="1" dirty="0" smtClean="0">
                <a:latin typeface="Arial" charset="0"/>
                <a:ea typeface="Arial" charset="0"/>
                <a:cs typeface="Arial" charset="0"/>
              </a:rPr>
              <a:t>на секционных заседаниях </a:t>
            </a:r>
            <a:r>
              <a:rPr lang="ru-RU" sz="1600" b="1" dirty="0">
                <a:latin typeface="Arial" charset="0"/>
                <a:ea typeface="Arial" charset="0"/>
                <a:cs typeface="Arial" charset="0"/>
              </a:rPr>
              <a:t>– </a:t>
            </a:r>
            <a:r>
              <a:rPr lang="ru-RU" sz="1600" b="1" dirty="0" smtClean="0">
                <a:latin typeface="Arial" charset="0"/>
                <a:ea typeface="Arial" charset="0"/>
                <a:cs typeface="Arial" charset="0"/>
              </a:rPr>
              <a:t>37</a:t>
            </a:r>
            <a:endParaRPr lang="ru-RU" sz="1600" b="1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ru-RU" sz="1600" b="1" dirty="0" smtClean="0">
                <a:latin typeface="Arial" charset="0"/>
                <a:ea typeface="Arial" charset="0"/>
                <a:cs typeface="Arial" charset="0"/>
              </a:rPr>
              <a:t>Круглых столов </a:t>
            </a:r>
            <a:r>
              <a:rPr lang="ru-RU" sz="1600" b="1" dirty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ru-RU" sz="16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1600" b="1" dirty="0" smtClean="0">
                <a:latin typeface="Arial" charset="0"/>
                <a:ea typeface="Arial" charset="0"/>
                <a:cs typeface="Arial" charset="0"/>
              </a:rPr>
              <a:t>5</a:t>
            </a:r>
          </a:p>
          <a:p>
            <a:pPr marL="0" indent="0">
              <a:buNone/>
            </a:pPr>
            <a:r>
              <a:rPr lang="ru-RU" sz="1600" b="1" dirty="0" smtClean="0">
                <a:latin typeface="Arial" charset="0"/>
                <a:ea typeface="Arial" charset="0"/>
                <a:cs typeface="Arial" charset="0"/>
              </a:rPr>
              <a:t>Совместное </a:t>
            </a:r>
            <a:r>
              <a:rPr lang="ru-RU" sz="1600" b="1" dirty="0">
                <a:latin typeface="Arial" charset="0"/>
                <a:ea typeface="Arial" charset="0"/>
                <a:cs typeface="Arial" charset="0"/>
              </a:rPr>
              <a:t>заседание профильной </a:t>
            </a:r>
            <a:r>
              <a:rPr lang="ru-RU" sz="1600" b="1" dirty="0" smtClean="0">
                <a:latin typeface="Arial" charset="0"/>
                <a:ea typeface="Arial" charset="0"/>
                <a:cs typeface="Arial" charset="0"/>
              </a:rPr>
              <a:t>комиссии – 1</a:t>
            </a:r>
            <a:endParaRPr lang="ru-RU" sz="1600" b="1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0414" y="201478"/>
            <a:ext cx="7588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0" baseline="0" dirty="0" smtClean="0">
                <a:solidFill>
                  <a:srgbClr val="A13B90"/>
                </a:solidFill>
                <a:latin typeface="+mj-lt"/>
              </a:rPr>
              <a:t>Участники</a:t>
            </a:r>
          </a:p>
        </p:txBody>
      </p:sp>
      <p:pic>
        <p:nvPicPr>
          <p:cNvPr id="4" name="Picture 2" descr="http://xn--2017-93d5bzd.xn--80aaeh6agjjxgx6i.xn--p1ai/img/logo-ixv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128" y="6150824"/>
            <a:ext cx="1114424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27980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xn--2017-93d5bzd.xn--80aaeh6agjjxgx6i.xn--p1ai/img/logo-ixv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128" y="6150824"/>
            <a:ext cx="1114424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201478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0" baseline="0" dirty="0">
                <a:solidFill>
                  <a:srgbClr val="A13B90"/>
                </a:solidFill>
                <a:latin typeface="+mj-lt"/>
              </a:rPr>
              <a:t>География участия - </a:t>
            </a:r>
            <a:r>
              <a:rPr lang="ru-RU" sz="3200" i="0" baseline="0" dirty="0" smtClean="0">
                <a:solidFill>
                  <a:srgbClr val="A13B90"/>
                </a:solidFill>
                <a:latin typeface="+mj-lt"/>
              </a:rPr>
              <a:t>42 региона </a:t>
            </a:r>
            <a:r>
              <a:rPr lang="ru-RU" sz="3200" i="0" baseline="0" dirty="0">
                <a:solidFill>
                  <a:srgbClr val="A13B90"/>
                </a:solidFill>
                <a:latin typeface="+mj-lt"/>
              </a:rPr>
              <a:t>РФ,</a:t>
            </a:r>
          </a:p>
          <a:p>
            <a:pPr algn="ctr"/>
            <a:r>
              <a:rPr lang="ru-RU" sz="3200" i="0" baseline="0" dirty="0">
                <a:solidFill>
                  <a:srgbClr val="A13B90"/>
                </a:solidFill>
                <a:latin typeface="+mj-lt"/>
              </a:rPr>
              <a:t>Армения, Белоруссия, Таджикистан, Узбекистан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56" y="1924159"/>
            <a:ext cx="8709885" cy="390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498840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20147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0" baseline="0" dirty="0">
                <a:solidFill>
                  <a:srgbClr val="A13B90"/>
                </a:solidFill>
                <a:latin typeface="+mj-lt"/>
              </a:rPr>
              <a:t>География участия – </a:t>
            </a:r>
            <a:r>
              <a:rPr lang="ru-RU" sz="3200" i="0" baseline="0" dirty="0" smtClean="0">
                <a:solidFill>
                  <a:srgbClr val="A13B90"/>
                </a:solidFill>
                <a:latin typeface="+mj-lt"/>
              </a:rPr>
              <a:t>77 </a:t>
            </a:r>
            <a:r>
              <a:rPr lang="ru-RU" sz="3200" i="0" baseline="0" dirty="0">
                <a:solidFill>
                  <a:srgbClr val="A13B90"/>
                </a:solidFill>
                <a:latin typeface="+mj-lt"/>
              </a:rPr>
              <a:t>городов</a:t>
            </a:r>
          </a:p>
        </p:txBody>
      </p:sp>
      <p:pic>
        <p:nvPicPr>
          <p:cNvPr id="10" name="Picture 2" descr="http://xn--2017-93d5bzd.xn--80aaeh6agjjxgx6i.xn--p1ai/img/logo-ixv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128" y="6150824"/>
            <a:ext cx="1114424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1100138"/>
            <a:ext cx="641985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757284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xn--2017-93d5bzd.xn--80aaeh6agjjxgx6i.xn--p1ai/img/logo-ixv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128" y="6150824"/>
            <a:ext cx="1114424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20147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0" baseline="0" dirty="0" smtClean="0">
                <a:solidFill>
                  <a:srgbClr val="A13B90"/>
                </a:solidFill>
                <a:latin typeface="+mj-lt"/>
              </a:rPr>
              <a:t>Выражаем благодарности!</a:t>
            </a:r>
            <a:endParaRPr lang="ru-RU" sz="3200" i="0" baseline="0" dirty="0">
              <a:solidFill>
                <a:srgbClr val="A13B90"/>
              </a:solidFill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37" y="1006217"/>
            <a:ext cx="51911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65" y="4450611"/>
            <a:ext cx="21907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884" y="4450611"/>
            <a:ext cx="4836158" cy="12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939702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xn--2017-93d5bzd.xn--80aaeh6agjjxgx6i.xn--p1ai/img/logo-ixv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128" y="6150824"/>
            <a:ext cx="1114424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" b="880"/>
          <a:stretch/>
        </p:blipFill>
        <p:spPr bwMode="auto">
          <a:xfrm>
            <a:off x="-8533" y="1439"/>
            <a:ext cx="9152533" cy="6856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24124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r="3802"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6634" y="3912778"/>
            <a:ext cx="7599017" cy="2718871"/>
          </a:xfrm>
        </p:spPr>
        <p:txBody>
          <a:bodyPr/>
          <a:lstStyle/>
          <a:p>
            <a:pPr algn="r"/>
            <a:r>
              <a:rPr lang="ru-RU" sz="3600" dirty="0" smtClean="0"/>
              <a:t>Ждём вас на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000" dirty="0" smtClean="0"/>
              <a:t>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TCT RUSSIA 2017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en-US" sz="3600" dirty="0" smtClean="0"/>
              <a:t>8-10</a:t>
            </a:r>
            <a:r>
              <a:rPr lang="ru-RU" sz="3600" dirty="0" smtClean="0"/>
              <a:t> июня, Санкт-Петербург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7 июня, Школа для начинающих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8576678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RF 2007 Template&amp;#x0D;&amp;#x0A;Title 44 pt Bold Arial&amp;quot;&quot;/&gt;&lt;property id=&quot;20307&quot; value=&quot;404&quot;/&gt;&lt;/object&gt;&lt;object type=&quot;3&quot; unique_id=&quot;10005&quot;&gt;&lt;property id=&quot;20148&quot; value=&quot;5&quot;/&gt;&lt;property id=&quot;20300&quot; value=&quot;Slide 2 - &amp;quot;Text Slide – Titles Need to be Titlecase&amp;quot;&quot;/&gt;&lt;property id=&quot;20307&quot; value=&quot;405&quot;/&gt;&lt;/object&gt;&lt;object type=&quot;3&quot; unique_id=&quot;10006&quot;&gt;&lt;property id=&quot;20148&quot; value=&quot;5&quot;/&gt;&lt;property id=&quot;20300&quot; value=&quot;Slide 3 - &amp;quot;Color Palette&amp;quot;&quot;/&gt;&lt;property id=&quot;20307&quot; value=&quot;409&quot;/&gt;&lt;/object&gt;&lt;object type=&quot;3&quot; unique_id=&quot;10007&quot;&gt;&lt;property id=&quot;20148&quot; value=&quot;5&quot;/&gt;&lt;property id=&quot;20300&quot; value=&quot;Slide 4 - &amp;quot;Charts Slide&amp;quot;&quot;/&gt;&lt;property id=&quot;20307&quot; value=&quot;406&quot;/&gt;&lt;/object&gt;&lt;object type=&quot;3&quot; unique_id=&quot;10008&quot;&gt;&lt;property id=&quot;20148&quot; value=&quot;5&quot;/&gt;&lt;property id=&quot;20300&quot; value=&quot;Slide 6 - &amp;quot;Table Slide&amp;quot;&quot;/&gt;&lt;property id=&quot;20307&quot; value=&quot;398&quot;/&gt;&lt;/object&gt;&lt;object type=&quot;3&quot; unique_id=&quot;10009&quot;&gt;&lt;property id=&quot;20148&quot; value=&quot;5&quot;/&gt;&lt;property id=&quot;20300&quot; value=&quot;Slide 7 - &amp;quot;Sample Org Chart&amp;quot;&quot;/&gt;&lt;property id=&quot;20307&quot; value=&quot;403&quot;/&gt;&lt;/object&gt;&lt;object type=&quot;3&quot; unique_id=&quot;10010&quot;&gt;&lt;property id=&quot;20148&quot; value=&quot;5&quot;/&gt;&lt;property id=&quot;20300&quot; value=&quot;Slide 8 - &amp;quot;Sample Line Chart&amp;quot;&quot;/&gt;&lt;property id=&quot;20307&quot; value=&quot;407&quot;/&gt;&lt;/object&gt;&lt;object type=&quot;3&quot; unique_id=&quot;10011&quot;&gt;&lt;property id=&quot;20148&quot; value=&quot;5&quot;/&gt;&lt;property id=&quot;20300&quot; value=&quot;Slide 10 - &amp;quot;Photos &amp;amp; Bulleted Text&amp;quot;&quot;/&gt;&lt;property id=&quot;20307&quot; value=&quot;410&quot;/&gt;&lt;/object&gt;&lt;object type=&quot;3&quot; unique_id=&quot;10012&quot;&gt;&lt;property id=&quot;20148&quot; value=&quot;5&quot;/&gt;&lt;property id=&quot;20300&quot; value=&quot;Slide 11 - &amp;quot;Photo&amp;quot;&quot;/&gt;&lt;property id=&quot;20307&quot; value=&quot;411&quot;/&gt;&lt;/object&gt;&lt;object type=&quot;3&quot; unique_id=&quot;17581&quot;&gt;&lt;property id=&quot;20148&quot; value=&quot;5&quot;/&gt;&lt;property id=&quot;20300&quot; value=&quot;Slide 5&quot;/&gt;&lt;property id=&quot;20307&quot; value=&quot;414&quot;/&gt;&lt;/object&gt;&lt;object type=&quot;3&quot; unique_id=&quot;17582&quot;&gt;&lt;property id=&quot;20148&quot; value=&quot;5&quot;/&gt;&lt;property id=&quot;20300&quot; value=&quot;Slide 9 - &amp;quot;Sample Line Chart&amp;quot;&quot;/&gt;&lt;property id=&quot;20307&quot; value=&quot;413&quot;/&gt;&lt;/object&gt;&lt;/object&gt;&lt;/object&gt;&lt;/database&gt;"/>
</p:tagLst>
</file>

<file path=ppt/theme/theme1.xml><?xml version="1.0" encoding="utf-8"?>
<a:theme xmlns:a="http://schemas.openxmlformats.org/drawingml/2006/main" name="light">
  <a:themeElements>
    <a:clrScheme name="Другая 9">
      <a:dk1>
        <a:srgbClr val="E0EAFF"/>
      </a:dk1>
      <a:lt1>
        <a:srgbClr val="004DEF"/>
      </a:lt1>
      <a:dk2>
        <a:srgbClr val="004DEF"/>
      </a:dk2>
      <a:lt2>
        <a:srgbClr val="004DEF"/>
      </a:lt2>
      <a:accent1>
        <a:srgbClr val="C8DAFF"/>
      </a:accent1>
      <a:accent2>
        <a:srgbClr val="6699FF"/>
      </a:accent2>
      <a:accent3>
        <a:srgbClr val="AAAFBA"/>
      </a:accent3>
      <a:accent4>
        <a:srgbClr val="DADADA"/>
      </a:accent4>
      <a:accent5>
        <a:srgbClr val="0C5DFF"/>
      </a:accent5>
      <a:accent6>
        <a:srgbClr val="5C8AE7"/>
      </a:accent6>
      <a:hlink>
        <a:srgbClr val="486478"/>
      </a:hlink>
      <a:folHlink>
        <a:srgbClr val="969696"/>
      </a:folHlink>
    </a:clrScheme>
    <a:fontScheme name="Другая 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lnDef>
  </a:objectDefaults>
  <a:extraClrSchemeLst>
    <a:extraClrScheme>
      <a:clrScheme name="CRF_2006_backgrou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F_2006_backgrou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8">
        <a:dk1>
          <a:srgbClr val="000000"/>
        </a:dk1>
        <a:lt1>
          <a:srgbClr val="FFFFFF"/>
        </a:lt1>
        <a:dk2>
          <a:srgbClr val="002E4B"/>
        </a:dk2>
        <a:lt2>
          <a:srgbClr val="FDE25E"/>
        </a:lt2>
        <a:accent1>
          <a:srgbClr val="FF3300"/>
        </a:accent1>
        <a:accent2>
          <a:srgbClr val="3333FF"/>
        </a:accent2>
        <a:accent3>
          <a:srgbClr val="AAADB1"/>
        </a:accent3>
        <a:accent4>
          <a:srgbClr val="DADADA"/>
        </a:accent4>
        <a:accent5>
          <a:srgbClr val="FFADAA"/>
        </a:accent5>
        <a:accent6>
          <a:srgbClr val="2D2DE7"/>
        </a:accent6>
        <a:hlink>
          <a:srgbClr val="FFCC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F_2006_backgrou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F_2006_backgrou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8">
        <a:dk1>
          <a:srgbClr val="000000"/>
        </a:dk1>
        <a:lt1>
          <a:srgbClr val="FFFFFF"/>
        </a:lt1>
        <a:dk2>
          <a:srgbClr val="002E4B"/>
        </a:dk2>
        <a:lt2>
          <a:srgbClr val="FDE25E"/>
        </a:lt2>
        <a:accent1>
          <a:srgbClr val="FF3300"/>
        </a:accent1>
        <a:accent2>
          <a:srgbClr val="3333FF"/>
        </a:accent2>
        <a:accent3>
          <a:srgbClr val="AAADB1"/>
        </a:accent3>
        <a:accent4>
          <a:srgbClr val="DADADA"/>
        </a:accent4>
        <a:accent5>
          <a:srgbClr val="FFADAA"/>
        </a:accent5>
        <a:accent6>
          <a:srgbClr val="2D2DE7"/>
        </a:accent6>
        <a:hlink>
          <a:srgbClr val="FFCC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F_2006_background 9">
        <a:dk1>
          <a:srgbClr val="000000"/>
        </a:dk1>
        <a:lt1>
          <a:srgbClr val="FFFFFF"/>
        </a:lt1>
        <a:dk2>
          <a:srgbClr val="0B406E"/>
        </a:dk2>
        <a:lt2>
          <a:srgbClr val="FFCC00"/>
        </a:lt2>
        <a:accent1>
          <a:srgbClr val="FF3300"/>
        </a:accent1>
        <a:accent2>
          <a:srgbClr val="6699FF"/>
        </a:accent2>
        <a:accent3>
          <a:srgbClr val="AAAFBA"/>
        </a:accent3>
        <a:accent4>
          <a:srgbClr val="DADADA"/>
        </a:accent4>
        <a:accent5>
          <a:srgbClr val="FFADAA"/>
        </a:accent5>
        <a:accent6>
          <a:srgbClr val="5C8AE7"/>
        </a:accent6>
        <a:hlink>
          <a:srgbClr val="FFCC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light</Template>
  <TotalTime>1440</TotalTime>
  <Words>109</Words>
  <Application>Microsoft Office PowerPoint</Application>
  <PresentationFormat>On-screen Show (4:3)</PresentationFormat>
  <Paragraphs>25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light</vt:lpstr>
      <vt:lpstr>Всероссийская научно-практическая конференция «Эндоваскулярное лечение сложных форм ишемической болезни сердца»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Ждём вас на   TCT RUSSIA 2017 8-10 июня, Санкт-Петербург 7 июня, Школа для начинающих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40pt Trebuchet MS Bold</dc:title>
  <dc:creator>Вера Aзарова</dc:creator>
  <cp:lastModifiedBy>A</cp:lastModifiedBy>
  <cp:revision>30</cp:revision>
  <dcterms:created xsi:type="dcterms:W3CDTF">2016-04-20T12:28:58Z</dcterms:created>
  <dcterms:modified xsi:type="dcterms:W3CDTF">2017-04-22T13:24:39Z</dcterms:modified>
</cp:coreProperties>
</file>