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48" r:id="rId2"/>
  </p:sldMasterIdLst>
  <p:notesMasterIdLst>
    <p:notesMasterId r:id="rId11"/>
  </p:notesMasterIdLst>
  <p:handoutMasterIdLst>
    <p:handoutMasterId r:id="rId12"/>
  </p:handoutMasterIdLst>
  <p:sldIdLst>
    <p:sldId id="427" r:id="rId3"/>
    <p:sldId id="428" r:id="rId4"/>
    <p:sldId id="433" r:id="rId5"/>
    <p:sldId id="434" r:id="rId6"/>
    <p:sldId id="435" r:id="rId7"/>
    <p:sldId id="440" r:id="rId8"/>
    <p:sldId id="441" r:id="rId9"/>
    <p:sldId id="437" r:id="rId10"/>
  </p:sldIdLst>
  <p:sldSz cx="9144000" cy="6858000" type="screen4x3"/>
  <p:notesSz cx="7086600" cy="93726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5pPr>
    <a:lvl6pPr marL="22860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6pPr>
    <a:lvl7pPr marL="27432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7pPr>
    <a:lvl8pPr marL="32004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8pPr>
    <a:lvl9pPr marL="3657600" algn="l" defTabSz="914400" rtl="0" eaLnBrk="1" latinLnBrk="0" hangingPunct="1">
      <a:defRPr b="1" i="1" kern="1200" baseline="-25000">
        <a:solidFill>
          <a:srgbClr val="FFCC99"/>
        </a:solidFill>
        <a:latin typeface="Arial" charset="0"/>
        <a:ea typeface="ヒラギノ角ゴ Pro W3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DEF"/>
    <a:srgbClr val="188FFC"/>
    <a:srgbClr val="037FEF"/>
    <a:srgbClr val="0B366E"/>
    <a:srgbClr val="486478"/>
    <a:srgbClr val="37BCFF"/>
    <a:srgbClr val="EA640A"/>
    <a:srgbClr val="EE952F"/>
    <a:srgbClr val="08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2" autoAdjust="0"/>
  </p:normalViewPr>
  <p:slideViewPr>
    <p:cSldViewPr snapToGrid="0">
      <p:cViewPr>
        <p:scale>
          <a:sx n="50" d="100"/>
          <a:sy n="50" d="100"/>
        </p:scale>
        <p:origin x="850" y="288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40" y="60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B80BB5-BB19-4E0F-B5F7-26263311A7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6100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 b="0" i="0" baseline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 b="0" i="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F149-C31A-442F-9E75-E28AAA2525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700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6F149-C31A-442F-9E75-E28AAA2525AF}" type="slidenum">
              <a:rPr lang="en-US" altLang="ru-RU" smtClean="0"/>
              <a:pPr>
                <a:defRPr/>
              </a:pPr>
              <a:t>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89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6F149-C31A-442F-9E75-E28AAA2525AF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004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chemeClr val="tx2"/>
              </a:buClr>
              <a:defRPr/>
            </a:pPr>
            <a:endParaRPr lang="en-US" altLang="ru-RU" sz="2600" baseline="0" smtClean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2461592"/>
            <a:ext cx="7589837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722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2400" i="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ru-RU" noProof="0" dirty="0" smtClean="0"/>
              <a:t>Образец подзаголовка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63623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4630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8736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361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0993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33860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444631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6152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078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2561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637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911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57123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171517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123213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 eaLnBrk="0" hangingPunct="0"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rgbClr val="E0EAFF"/>
              </a:buClr>
              <a:defRPr/>
            </a:pPr>
            <a:endParaRPr lang="en-US" altLang="ru-RU" sz="2600" baseline="0">
              <a:solidFill>
                <a:srgbClr val="DDDDDD"/>
              </a:solidFill>
            </a:endParaRPr>
          </a:p>
          <a:p>
            <a:pPr algn="ctr" eaLnBrk="1" hangingPunct="1">
              <a:lnSpc>
                <a:spcPct val="95000"/>
              </a:lnSpc>
              <a:buClr>
                <a:srgbClr val="E0EAFF"/>
              </a:buClr>
              <a:defRPr/>
            </a:pPr>
            <a:endParaRPr lang="en-US" altLang="ru-RU" sz="2600" baseline="0">
              <a:solidFill>
                <a:srgbClr val="DDDDDD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2461592"/>
            <a:ext cx="7589837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  <a:endParaRPr lang="en-US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7223"/>
            <a:ext cx="8185150" cy="88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marL="0" indent="0" algn="ctr">
              <a:buSzTx/>
              <a:buFontTx/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351882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  <a:endParaRPr lang="en-US" alt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60000"/>
            <a:lumOff val="40000"/>
          </a:schemeClr>
        </a:buClr>
        <a:buSzPct val="110000"/>
        <a:buChar char="•"/>
        <a:defRPr sz="1800" b="0">
          <a:solidFill>
            <a:srgbClr val="FFFFF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60000"/>
            <a:lumOff val="40000"/>
          </a:schemeClr>
        </a:buClr>
        <a:buSzPct val="70000"/>
        <a:buFont typeface="Wingdings 2" pitchFamily="18" charset="2"/>
        <a:buChar char="¡"/>
        <a:defRPr sz="1600" b="0">
          <a:solidFill>
            <a:srgbClr val="FFFFFF"/>
          </a:solidFill>
          <a:latin typeface="+mj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har char="•"/>
        <a:defRPr sz="1400" b="0">
          <a:solidFill>
            <a:srgbClr val="FFFFFF"/>
          </a:solidFill>
          <a:latin typeface="+mj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har char="–"/>
        <a:defRPr sz="1200" b="0">
          <a:solidFill>
            <a:srgbClr val="FFFFFF"/>
          </a:solidFill>
          <a:latin typeface="+mj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har char="»"/>
        <a:defRPr sz="1200" b="0">
          <a:solidFill>
            <a:srgbClr val="FFFFFF"/>
          </a:solidFill>
          <a:latin typeface="+mj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70096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>
              <a:lumMod val="2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PlumbCondensed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SzPct val="110000"/>
        <a:buFont typeface="Arial" panose="020B0604020202020204" pitchFamily="34" charset="0"/>
        <a:buChar char="•"/>
        <a:defRPr sz="1800" b="0">
          <a:solidFill>
            <a:schemeClr val="tx1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SzPct val="70000"/>
        <a:buFont typeface="Arial" panose="020B0604020202020204" pitchFamily="34" charset="0"/>
        <a:buChar char="•"/>
        <a:defRPr sz="1600" b="0">
          <a:solidFill>
            <a:schemeClr val="tx1">
              <a:lumMod val="75000"/>
            </a:schemeClr>
          </a:solidFill>
          <a:latin typeface="+mj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400" b="0">
          <a:solidFill>
            <a:schemeClr val="tx1">
              <a:lumMod val="75000"/>
            </a:schemeClr>
          </a:solidFill>
          <a:latin typeface="+mj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200" b="0">
          <a:solidFill>
            <a:schemeClr val="tx1">
              <a:lumMod val="75000"/>
            </a:schemeClr>
          </a:solidFill>
          <a:latin typeface="+mj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bg1">
            <a:lumMod val="25000"/>
          </a:schemeClr>
        </a:buClr>
        <a:buFont typeface="Arial" panose="020B0604020202020204" pitchFamily="34" charset="0"/>
        <a:buChar char="•"/>
        <a:defRPr sz="1200" b="0">
          <a:solidFill>
            <a:schemeClr val="tx1">
              <a:lumMod val="75000"/>
            </a:schemeClr>
          </a:solidFill>
          <a:latin typeface="+mj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4855" y="1366808"/>
            <a:ext cx="7589837" cy="3231654"/>
          </a:xfrm>
        </p:spPr>
        <p:txBody>
          <a:bodyPr/>
          <a:lstStyle/>
          <a:p>
            <a:r>
              <a:rPr lang="ru-RU" dirty="0"/>
              <a:t>Всероссийская научно-практическая конференция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Эндоваскулярное</a:t>
            </a:r>
            <a:r>
              <a:rPr lang="ru-RU" dirty="0"/>
              <a:t> лечение патологии аорты и периферических артерий»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198" y="4783814"/>
            <a:ext cx="8185150" cy="889000"/>
          </a:xfrm>
        </p:spPr>
        <p:txBody>
          <a:bodyPr/>
          <a:lstStyle/>
          <a:p>
            <a:r>
              <a:rPr lang="ru-RU" dirty="0" smtClean="0">
                <a:solidFill>
                  <a:srgbClr val="037FEF"/>
                </a:solidFill>
              </a:rPr>
              <a:t>15-16 декабря 2017, Москва</a:t>
            </a:r>
            <a:endParaRPr lang="ru-RU" dirty="0">
              <a:solidFill>
                <a:srgbClr val="037F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4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Участники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836999"/>
            <a:ext cx="7772400" cy="5712082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188FFC"/>
              </a:buClr>
            </a:pPr>
            <a:r>
              <a:rPr lang="ru-RU" sz="1800" b="1" dirty="0">
                <a:solidFill>
                  <a:srgbClr val="0B366E"/>
                </a:solidFill>
              </a:rPr>
              <a:t>Участвовало в конференции – </a:t>
            </a:r>
            <a:r>
              <a:rPr lang="ru-RU" b="1" dirty="0" smtClean="0">
                <a:solidFill>
                  <a:srgbClr val="037FEF"/>
                </a:solidFill>
              </a:rPr>
              <a:t>384</a:t>
            </a:r>
            <a:r>
              <a:rPr lang="ru-RU" sz="1800" b="1" dirty="0" smtClean="0">
                <a:solidFill>
                  <a:srgbClr val="037FEF"/>
                </a:solidFill>
              </a:rPr>
              <a:t> </a:t>
            </a:r>
            <a:endParaRPr lang="ru-RU" sz="1800" b="1" dirty="0" smtClean="0">
              <a:solidFill>
                <a:srgbClr val="037FEF"/>
              </a:solidFill>
            </a:endParaRPr>
          </a:p>
          <a:p>
            <a:pPr>
              <a:spcBef>
                <a:spcPts val="400"/>
              </a:spcBef>
              <a:buClr>
                <a:srgbClr val="188FFC"/>
              </a:buClr>
            </a:pPr>
            <a:r>
              <a:rPr lang="ru-RU" sz="1600" b="1" dirty="0" smtClean="0">
                <a:solidFill>
                  <a:srgbClr val="0B366E"/>
                </a:solidFill>
              </a:rPr>
              <a:t>Спикеры – </a:t>
            </a:r>
            <a:r>
              <a:rPr lang="ru-RU" sz="1800" b="1" dirty="0" smtClean="0">
                <a:solidFill>
                  <a:srgbClr val="188FFC"/>
                </a:solidFill>
              </a:rPr>
              <a:t>42</a:t>
            </a:r>
            <a:r>
              <a:rPr lang="ru-RU" sz="1600" b="1" dirty="0" smtClean="0">
                <a:solidFill>
                  <a:srgbClr val="188FFC"/>
                </a:solidFill>
              </a:rPr>
              <a:t> </a:t>
            </a:r>
          </a:p>
          <a:p>
            <a:pPr>
              <a:spcBef>
                <a:spcPts val="400"/>
              </a:spcBef>
              <a:buClr>
                <a:srgbClr val="188FFC"/>
              </a:buClr>
            </a:pPr>
            <a:r>
              <a:rPr lang="ru-RU" sz="1600" b="1" dirty="0" smtClean="0">
                <a:solidFill>
                  <a:srgbClr val="0B366E"/>
                </a:solidFill>
              </a:rPr>
              <a:t>Участники – </a:t>
            </a:r>
            <a:r>
              <a:rPr lang="ru-RU" sz="1800" b="1" dirty="0" smtClean="0">
                <a:solidFill>
                  <a:srgbClr val="188FFC"/>
                </a:solidFill>
              </a:rPr>
              <a:t>298</a:t>
            </a:r>
          </a:p>
          <a:p>
            <a:pPr lvl="1">
              <a:spcBef>
                <a:spcPts val="400"/>
              </a:spcBef>
              <a:buClr>
                <a:srgbClr val="188FFC"/>
              </a:buClr>
            </a:pPr>
            <a:r>
              <a:rPr lang="ru-RU" sz="1600" b="1" dirty="0" smtClean="0">
                <a:solidFill>
                  <a:srgbClr val="0B366E"/>
                </a:solidFill>
              </a:rPr>
              <a:t>доктора </a:t>
            </a:r>
            <a:r>
              <a:rPr lang="ru-RU" sz="1600" b="1" dirty="0">
                <a:solidFill>
                  <a:srgbClr val="0B366E"/>
                </a:solidFill>
              </a:rPr>
              <a:t>– </a:t>
            </a:r>
            <a:r>
              <a:rPr lang="ru-RU" b="1" dirty="0" smtClean="0">
                <a:solidFill>
                  <a:srgbClr val="0B366E"/>
                </a:solidFill>
              </a:rPr>
              <a:t>233</a:t>
            </a:r>
            <a:endParaRPr lang="ru-RU" b="1" dirty="0">
              <a:solidFill>
                <a:srgbClr val="0B366E"/>
              </a:solidFill>
            </a:endParaRPr>
          </a:p>
          <a:p>
            <a:pPr lvl="1">
              <a:spcBef>
                <a:spcPts val="400"/>
              </a:spcBef>
              <a:buClr>
                <a:srgbClr val="188FFC"/>
              </a:buClr>
            </a:pPr>
            <a:r>
              <a:rPr lang="ru-RU" sz="1600" b="1" dirty="0">
                <a:solidFill>
                  <a:srgbClr val="0B366E"/>
                </a:solidFill>
              </a:rPr>
              <a:t>ординаторы – </a:t>
            </a:r>
            <a:r>
              <a:rPr lang="ru-RU" b="1" dirty="0" smtClean="0">
                <a:solidFill>
                  <a:srgbClr val="0B366E"/>
                </a:solidFill>
              </a:rPr>
              <a:t>49</a:t>
            </a:r>
            <a:endParaRPr lang="ru-RU" b="1" dirty="0">
              <a:solidFill>
                <a:srgbClr val="0B366E"/>
              </a:solidFill>
            </a:endParaRPr>
          </a:p>
          <a:p>
            <a:pPr lvl="1">
              <a:spcBef>
                <a:spcPts val="400"/>
              </a:spcBef>
              <a:buClr>
                <a:srgbClr val="188FFC"/>
              </a:buClr>
            </a:pPr>
            <a:r>
              <a:rPr lang="ru-RU" sz="1600" b="1" dirty="0">
                <a:solidFill>
                  <a:srgbClr val="0B366E"/>
                </a:solidFill>
              </a:rPr>
              <a:t>сестры – </a:t>
            </a:r>
            <a:r>
              <a:rPr lang="ru-RU" b="1" dirty="0" smtClean="0">
                <a:solidFill>
                  <a:srgbClr val="0B366E"/>
                </a:solidFill>
              </a:rPr>
              <a:t>16</a:t>
            </a:r>
            <a:endParaRPr lang="ru-RU" b="1" dirty="0" smtClean="0">
              <a:solidFill>
                <a:srgbClr val="0B366E"/>
              </a:solidFill>
            </a:endParaRPr>
          </a:p>
          <a:p>
            <a:pPr>
              <a:spcBef>
                <a:spcPts val="400"/>
              </a:spcBef>
              <a:buClr>
                <a:srgbClr val="188FFC"/>
              </a:buClr>
            </a:pPr>
            <a:r>
              <a:rPr lang="ru-RU" sz="1600" b="1" dirty="0" smtClean="0">
                <a:solidFill>
                  <a:srgbClr val="0B366E"/>
                </a:solidFill>
              </a:rPr>
              <a:t>Участники выставки –</a:t>
            </a:r>
            <a:r>
              <a:rPr lang="ru-RU" sz="1600" b="1" dirty="0" smtClean="0">
                <a:solidFill>
                  <a:srgbClr val="037FEF"/>
                </a:solidFill>
              </a:rPr>
              <a:t> </a:t>
            </a:r>
            <a:r>
              <a:rPr lang="en-US" sz="1800" b="1" dirty="0" smtClean="0">
                <a:solidFill>
                  <a:srgbClr val="188FFC"/>
                </a:solidFill>
              </a:rPr>
              <a:t>33</a:t>
            </a:r>
            <a:endParaRPr lang="ru-RU" sz="1800" b="1" dirty="0" smtClean="0">
              <a:solidFill>
                <a:srgbClr val="188FFC"/>
              </a:solidFill>
            </a:endParaRPr>
          </a:p>
          <a:p>
            <a:pPr>
              <a:spcBef>
                <a:spcPts val="400"/>
              </a:spcBef>
              <a:buClr>
                <a:srgbClr val="188FFC"/>
              </a:buClr>
            </a:pPr>
            <a:r>
              <a:rPr lang="ru-RU" sz="1600" b="1" dirty="0" smtClean="0">
                <a:solidFill>
                  <a:srgbClr val="0B366E"/>
                </a:solidFill>
              </a:rPr>
              <a:t>Оргкомитет </a:t>
            </a:r>
            <a:r>
              <a:rPr lang="ru-RU" sz="1600" b="1" dirty="0">
                <a:solidFill>
                  <a:srgbClr val="0B366E"/>
                </a:solidFill>
              </a:rPr>
              <a:t>– </a:t>
            </a:r>
            <a:r>
              <a:rPr lang="ru-RU" sz="1800" b="1" dirty="0" smtClean="0">
                <a:solidFill>
                  <a:srgbClr val="188FFC"/>
                </a:solidFill>
              </a:rPr>
              <a:t>11</a:t>
            </a:r>
            <a:endParaRPr lang="ru-RU" sz="1800" dirty="0" smtClean="0">
              <a:solidFill>
                <a:srgbClr val="0B366E"/>
              </a:solidFill>
            </a:endParaRPr>
          </a:p>
          <a:p>
            <a:pPr marL="0" indent="0">
              <a:spcBef>
                <a:spcPts val="546"/>
              </a:spcBef>
              <a:buNone/>
            </a:pPr>
            <a:endParaRPr lang="ru-RU" sz="1000" b="1" dirty="0" smtClean="0">
              <a:solidFill>
                <a:srgbClr val="0B366E"/>
              </a:solidFill>
            </a:endParaRPr>
          </a:p>
          <a:p>
            <a:pPr marL="0" indent="0">
              <a:spcBef>
                <a:spcPts val="546"/>
              </a:spcBef>
              <a:buNone/>
            </a:pPr>
            <a:r>
              <a:rPr lang="ru-RU" sz="1600" b="1" dirty="0" smtClean="0">
                <a:solidFill>
                  <a:srgbClr val="0B366E"/>
                </a:solidFill>
              </a:rPr>
              <a:t>Пленарное </a:t>
            </a:r>
            <a:r>
              <a:rPr lang="ru-RU" sz="1600" b="1" dirty="0" smtClean="0">
                <a:solidFill>
                  <a:srgbClr val="0B366E"/>
                </a:solidFill>
              </a:rPr>
              <a:t>заседание – </a:t>
            </a:r>
            <a:r>
              <a:rPr lang="ru-RU" sz="1600" b="1" dirty="0" smtClean="0">
                <a:solidFill>
                  <a:srgbClr val="0B366E"/>
                </a:solidFill>
              </a:rPr>
              <a:t>1, Секционных </a:t>
            </a:r>
            <a:r>
              <a:rPr lang="ru-RU" sz="1600" b="1" dirty="0">
                <a:solidFill>
                  <a:srgbClr val="0B366E"/>
                </a:solidFill>
              </a:rPr>
              <a:t>заседаний – </a:t>
            </a:r>
            <a:r>
              <a:rPr lang="ru-RU" sz="1800" b="1" dirty="0" smtClean="0">
                <a:solidFill>
                  <a:srgbClr val="0B366E"/>
                </a:solidFill>
              </a:rPr>
              <a:t>7</a:t>
            </a:r>
            <a:endParaRPr lang="ru-RU" sz="1800" b="1" dirty="0">
              <a:solidFill>
                <a:srgbClr val="0B366E"/>
              </a:solidFill>
            </a:endParaRPr>
          </a:p>
          <a:p>
            <a:pPr marL="0" indent="0">
              <a:spcBef>
                <a:spcPts val="546"/>
              </a:spcBef>
              <a:buNone/>
            </a:pPr>
            <a:r>
              <a:rPr lang="ru-RU" sz="1600" b="1" dirty="0">
                <a:solidFill>
                  <a:srgbClr val="0B366E"/>
                </a:solidFill>
              </a:rPr>
              <a:t>Докладов на </a:t>
            </a:r>
            <a:r>
              <a:rPr lang="ru-RU" sz="1600" b="1" dirty="0" smtClean="0">
                <a:solidFill>
                  <a:srgbClr val="0B366E"/>
                </a:solidFill>
              </a:rPr>
              <a:t>пленарных / секционных </a:t>
            </a:r>
            <a:r>
              <a:rPr lang="ru-RU" sz="1600" b="1" dirty="0">
                <a:solidFill>
                  <a:srgbClr val="0B366E"/>
                </a:solidFill>
              </a:rPr>
              <a:t>заседаниях – </a:t>
            </a:r>
            <a:r>
              <a:rPr lang="ru-RU" sz="1800" b="1" dirty="0" smtClean="0">
                <a:solidFill>
                  <a:srgbClr val="0B366E"/>
                </a:solidFill>
              </a:rPr>
              <a:t>64</a:t>
            </a:r>
            <a:endParaRPr lang="ru-RU" sz="1800" b="1" dirty="0">
              <a:solidFill>
                <a:srgbClr val="0B366E"/>
              </a:solidFill>
            </a:endParaRPr>
          </a:p>
          <a:p>
            <a:pPr marL="0" indent="0">
              <a:spcBef>
                <a:spcPts val="546"/>
              </a:spcBef>
              <a:buNone/>
            </a:pPr>
            <a:r>
              <a:rPr lang="ru-RU" sz="1600" b="1" dirty="0">
                <a:solidFill>
                  <a:srgbClr val="0B366E"/>
                </a:solidFill>
              </a:rPr>
              <a:t>Круглых столов – </a:t>
            </a:r>
            <a:r>
              <a:rPr lang="ru-RU" sz="1800" b="1" dirty="0" smtClean="0">
                <a:solidFill>
                  <a:srgbClr val="0B366E"/>
                </a:solidFill>
              </a:rPr>
              <a:t>6</a:t>
            </a:r>
          </a:p>
          <a:p>
            <a:pPr marL="0" indent="0">
              <a:spcBef>
                <a:spcPts val="546"/>
              </a:spcBef>
              <a:buNone/>
            </a:pPr>
            <a:r>
              <a:rPr lang="ru-RU" sz="1600" b="1" dirty="0" smtClean="0">
                <a:solidFill>
                  <a:srgbClr val="0B366E"/>
                </a:solidFill>
              </a:rPr>
              <a:t>Совместное заседание </a:t>
            </a:r>
            <a:r>
              <a:rPr lang="ru-RU" sz="1600" b="1" dirty="0">
                <a:solidFill>
                  <a:srgbClr val="0B366E"/>
                </a:solidFill>
              </a:rPr>
              <a:t>профильной комиссии – </a:t>
            </a:r>
            <a:r>
              <a:rPr lang="ru-RU" sz="1800" b="1" dirty="0" smtClean="0">
                <a:solidFill>
                  <a:srgbClr val="0B366E"/>
                </a:solidFill>
              </a:rPr>
              <a:t>1</a:t>
            </a:r>
          </a:p>
          <a:p>
            <a:pPr marL="0" indent="0">
              <a:spcBef>
                <a:spcPts val="546"/>
              </a:spcBef>
              <a:buNone/>
            </a:pPr>
            <a:endParaRPr lang="ru-RU" sz="1100" b="1" dirty="0">
              <a:solidFill>
                <a:srgbClr val="0B366E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546"/>
              </a:spcBef>
              <a:buNone/>
            </a:pPr>
            <a:r>
              <a:rPr lang="ru-RU" sz="1800" b="1" dirty="0" smtClean="0">
                <a:solidFill>
                  <a:srgbClr val="0B366E"/>
                </a:solidFill>
              </a:rPr>
              <a:t>В преддверии конференции, 14 декабря, был проведен </a:t>
            </a:r>
            <a:br>
              <a:rPr lang="ru-RU" sz="1800" b="1" dirty="0" smtClean="0">
                <a:solidFill>
                  <a:srgbClr val="0B366E"/>
                </a:solidFill>
              </a:rPr>
            </a:br>
            <a:r>
              <a:rPr lang="ru-RU" sz="1800" b="1" dirty="0" smtClean="0">
                <a:solidFill>
                  <a:srgbClr val="0B366E"/>
                </a:solidFill>
              </a:rPr>
              <a:t>1-дневный Учебный курс, в котором приняли участие  </a:t>
            </a:r>
            <a:br>
              <a:rPr lang="ru-RU" sz="1800" b="1" dirty="0" smtClean="0">
                <a:solidFill>
                  <a:srgbClr val="0B366E"/>
                </a:solidFill>
              </a:rPr>
            </a:br>
            <a:r>
              <a:rPr lang="ru-RU" b="1" dirty="0" smtClean="0">
                <a:solidFill>
                  <a:srgbClr val="0B366E"/>
                </a:solidFill>
              </a:rPr>
              <a:t>9 </a:t>
            </a:r>
            <a:r>
              <a:rPr lang="ru-RU" sz="1800" b="1" dirty="0" smtClean="0">
                <a:solidFill>
                  <a:srgbClr val="0B366E"/>
                </a:solidFill>
              </a:rPr>
              <a:t>спикеров, </a:t>
            </a:r>
            <a:r>
              <a:rPr lang="en-US" b="1" smtClean="0">
                <a:solidFill>
                  <a:srgbClr val="0B366E"/>
                </a:solidFill>
              </a:rPr>
              <a:t>72</a:t>
            </a:r>
            <a:r>
              <a:rPr lang="ru-RU" sz="1800" b="1" smtClean="0">
                <a:solidFill>
                  <a:srgbClr val="0B366E"/>
                </a:solidFill>
              </a:rPr>
              <a:t> доктор</a:t>
            </a:r>
            <a:r>
              <a:rPr lang="ru-RU" sz="1800" b="1">
                <a:solidFill>
                  <a:srgbClr val="0B366E"/>
                </a:solidFill>
              </a:rPr>
              <a:t>а</a:t>
            </a:r>
            <a:r>
              <a:rPr lang="ru-RU" sz="1800" b="1" smtClean="0">
                <a:solidFill>
                  <a:srgbClr val="0B366E"/>
                </a:solidFill>
              </a:rPr>
              <a:t> и </a:t>
            </a:r>
            <a:r>
              <a:rPr lang="ru-RU" b="1" smtClean="0">
                <a:solidFill>
                  <a:srgbClr val="0B366E"/>
                </a:solidFill>
              </a:rPr>
              <a:t>7</a:t>
            </a:r>
            <a:r>
              <a:rPr lang="ru-RU" sz="1800" b="1" smtClean="0">
                <a:solidFill>
                  <a:srgbClr val="0B366E"/>
                </a:solidFill>
              </a:rPr>
              <a:t> </a:t>
            </a:r>
            <a:r>
              <a:rPr lang="ru-RU" sz="1800" b="1" dirty="0" smtClean="0">
                <a:solidFill>
                  <a:srgbClr val="0B366E"/>
                </a:solidFill>
              </a:rPr>
              <a:t>ординаторов.</a:t>
            </a:r>
            <a:endParaRPr lang="ru-RU" sz="1800" b="1" dirty="0">
              <a:solidFill>
                <a:srgbClr val="0B366E"/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4279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0147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>
                <a:solidFill>
                  <a:srgbClr val="004DEF"/>
                </a:solidFill>
                <a:latin typeface="+mj-lt"/>
              </a:rPr>
              <a:t>География участия - </a:t>
            </a:r>
            <a:r>
              <a:rPr lang="ru-RU" sz="3200" i="0" baseline="0" dirty="0" smtClean="0">
                <a:solidFill>
                  <a:srgbClr val="004DEF"/>
                </a:solidFill>
                <a:latin typeface="+mj-lt"/>
              </a:rPr>
              <a:t>46 регионов </a:t>
            </a:r>
            <a:r>
              <a:rPr lang="ru-RU" sz="3200" i="0" baseline="0" dirty="0">
                <a:solidFill>
                  <a:srgbClr val="004DEF"/>
                </a:solidFill>
                <a:latin typeface="+mj-lt"/>
              </a:rPr>
              <a:t>РФ,</a:t>
            </a:r>
          </a:p>
          <a:p>
            <a:pPr algn="ctr"/>
            <a:r>
              <a:rPr lang="ru-RU" sz="3200" i="0" baseline="0" dirty="0">
                <a:solidFill>
                  <a:srgbClr val="004DEF"/>
                </a:solidFill>
                <a:latin typeface="+mj-lt"/>
              </a:rPr>
              <a:t>Армения, Белоруссия, </a:t>
            </a:r>
            <a:r>
              <a:rPr lang="ru-RU" sz="3200" i="0" baseline="0" dirty="0" smtClean="0">
                <a:solidFill>
                  <a:srgbClr val="004DEF"/>
                </a:solidFill>
                <a:latin typeface="+mj-lt"/>
              </a:rPr>
              <a:t>Казахстан, Таджикистан</a:t>
            </a:r>
            <a:r>
              <a:rPr lang="ru-RU" sz="3200" i="0" baseline="0" dirty="0">
                <a:solidFill>
                  <a:srgbClr val="004DEF"/>
                </a:solidFill>
                <a:latin typeface="+mj-lt"/>
              </a:rPr>
              <a:t>, Узбекистан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62" y="1771138"/>
            <a:ext cx="8810276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099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01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>
                <a:solidFill>
                  <a:srgbClr val="004DEF"/>
                </a:solidFill>
                <a:latin typeface="+mj-lt"/>
              </a:rPr>
              <a:t>География участия – </a:t>
            </a:r>
            <a:r>
              <a:rPr lang="en-US" sz="3200" i="0" baseline="0" smtClean="0">
                <a:solidFill>
                  <a:srgbClr val="004DEF"/>
                </a:solidFill>
                <a:latin typeface="+mj-lt"/>
              </a:rPr>
              <a:t>64</a:t>
            </a:r>
            <a:r>
              <a:rPr lang="ru-RU" sz="3200" i="0" baseline="0" smtClean="0">
                <a:solidFill>
                  <a:srgbClr val="004DEF"/>
                </a:solidFill>
                <a:latin typeface="+mj-lt"/>
              </a:rPr>
              <a:t> город</a:t>
            </a:r>
            <a:r>
              <a:rPr lang="ru-RU" sz="3200" i="0" baseline="0">
                <a:solidFill>
                  <a:srgbClr val="004DEF"/>
                </a:solidFill>
                <a:latin typeface="+mj-lt"/>
              </a:rPr>
              <a:t>а</a:t>
            </a:r>
            <a:endParaRPr lang="ru-RU" sz="3200" i="0" baseline="0" dirty="0">
              <a:solidFill>
                <a:srgbClr val="004DEF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17" y="1204269"/>
            <a:ext cx="813537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5527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1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004DEF"/>
                </a:solidFill>
                <a:latin typeface="+mj-lt"/>
              </a:rPr>
              <a:t>Титульные программные спонсоры</a:t>
            </a:r>
            <a:endParaRPr lang="ru-RU" sz="3200" i="0" baseline="0" dirty="0">
              <a:solidFill>
                <a:srgbClr val="004DEF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55333" y="889133"/>
            <a:ext cx="8025713" cy="286203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177540" y="4505994"/>
            <a:ext cx="2735580" cy="108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566" y="4505994"/>
            <a:ext cx="2223528" cy="1080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363783" y="974161"/>
            <a:ext cx="6408809" cy="2714768"/>
            <a:chOff x="1363203" y="1444479"/>
            <a:chExt cx="6408809" cy="271476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203" y="1444479"/>
              <a:ext cx="2668236" cy="129600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3203" y="2863247"/>
              <a:ext cx="2668236" cy="1296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3775" y="1444479"/>
              <a:ext cx="2668236" cy="12960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3776" y="2863247"/>
              <a:ext cx="2668236" cy="12960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0" y="38361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004DEF"/>
                </a:solidFill>
                <a:latin typeface="+mj-lt"/>
              </a:rPr>
              <a:t>Участники выставки</a:t>
            </a:r>
            <a:endParaRPr lang="ru-RU" sz="3200" i="0" baseline="0" dirty="0">
              <a:solidFill>
                <a:srgbClr val="004DE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38390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1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004DEF"/>
                </a:solidFill>
                <a:latin typeface="+mj-lt"/>
              </a:rPr>
              <a:t>Оргкомитет</a:t>
            </a:r>
            <a:endParaRPr lang="ru-RU" sz="3200" i="0" baseline="0" dirty="0">
              <a:solidFill>
                <a:srgbClr val="004DEF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3573" y="1139824"/>
            <a:ext cx="3778250" cy="40164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tIns="182880" bIns="18288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endParaRPr lang="ru-RU" sz="1600" i="0" baseline="0" dirty="0" smtClean="0">
              <a:solidFill>
                <a:srgbClr val="363636"/>
              </a:solidFill>
              <a:latin typeface="Trebuchet M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Trebuchet MS"/>
              </a:rPr>
              <a:t>Программный комитет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ru-RU" sz="1600" b="0" i="0" baseline="0" dirty="0" err="1">
                <a:solidFill>
                  <a:srgbClr val="363636"/>
                </a:solidFill>
                <a:latin typeface="Trebuchet MS"/>
              </a:rPr>
              <a:t>Абугов</a:t>
            </a:r>
            <a:r>
              <a:rPr lang="ru-RU" sz="1600" b="0" i="0" baseline="0" dirty="0">
                <a:solidFill>
                  <a:srgbClr val="363636"/>
                </a:solidFill>
                <a:latin typeface="Trebuchet MS"/>
              </a:rPr>
              <a:t> </a:t>
            </a:r>
            <a:r>
              <a:rPr lang="ru-RU" sz="1600" b="0" i="0" baseline="0" dirty="0" smtClean="0">
                <a:solidFill>
                  <a:srgbClr val="363636"/>
                </a:solidFill>
                <a:latin typeface="Trebuchet MS"/>
              </a:rPr>
              <a:t>Сергей</a:t>
            </a:r>
            <a:endParaRPr lang="ru-RU" sz="1600" b="0" i="0" baseline="0" dirty="0">
              <a:solidFill>
                <a:srgbClr val="363636"/>
              </a:solidFill>
              <a:latin typeface="Trebuchet M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ru-RU" sz="1600" b="0" i="0" baseline="0" dirty="0" err="1">
                <a:solidFill>
                  <a:srgbClr val="363636"/>
                </a:solidFill>
                <a:latin typeface="Trebuchet MS"/>
              </a:rPr>
              <a:t>Алекян</a:t>
            </a:r>
            <a:r>
              <a:rPr lang="ru-RU" sz="1600" b="0" i="0" baseline="0" dirty="0">
                <a:solidFill>
                  <a:srgbClr val="363636"/>
                </a:solidFill>
                <a:latin typeface="Trebuchet MS"/>
              </a:rPr>
              <a:t> </a:t>
            </a:r>
            <a:r>
              <a:rPr lang="ru-RU" sz="1600" b="0" i="0" baseline="0" dirty="0" err="1" smtClean="0">
                <a:solidFill>
                  <a:srgbClr val="363636"/>
                </a:solidFill>
                <a:latin typeface="Trebuchet MS"/>
              </a:rPr>
              <a:t>Баграт</a:t>
            </a:r>
            <a:endParaRPr lang="ru-RU" sz="1600" b="0" i="0" baseline="0" dirty="0">
              <a:solidFill>
                <a:srgbClr val="363636"/>
              </a:solidFill>
              <a:latin typeface="Trebuchet MS"/>
            </a:endParaRPr>
          </a:p>
          <a:p>
            <a:pPr lvl="0" algn="ctr">
              <a:spcAft>
                <a:spcPts val="0"/>
              </a:spcAft>
              <a:defRPr/>
            </a:pPr>
            <a:r>
              <a:rPr lang="ru-RU" sz="1600" b="0" i="0" baseline="0" dirty="0" err="1">
                <a:solidFill>
                  <a:srgbClr val="363636"/>
                </a:solidFill>
                <a:latin typeface="Trebuchet MS"/>
              </a:rPr>
              <a:t>Кавтеладзе</a:t>
            </a:r>
            <a:r>
              <a:rPr lang="ru-RU" sz="1600" b="0" i="0" baseline="0" dirty="0">
                <a:solidFill>
                  <a:srgbClr val="363636"/>
                </a:solidFill>
                <a:latin typeface="Trebuchet MS"/>
              </a:rPr>
              <a:t> </a:t>
            </a:r>
            <a:r>
              <a:rPr lang="ru-RU" sz="1600" b="0" i="0" baseline="0" dirty="0" err="1" smtClean="0">
                <a:solidFill>
                  <a:srgbClr val="363636"/>
                </a:solidFill>
                <a:latin typeface="Trebuchet MS"/>
              </a:rPr>
              <a:t>Заза</a:t>
            </a:r>
            <a:endParaRPr lang="ru-RU" sz="1600" b="0" i="0" baseline="0" dirty="0" smtClean="0">
              <a:solidFill>
                <a:srgbClr val="363636"/>
              </a:solidFill>
              <a:latin typeface="Trebuchet MS"/>
            </a:endParaRPr>
          </a:p>
          <a:p>
            <a:pPr lvl="0" algn="ctr">
              <a:spcAft>
                <a:spcPts val="0"/>
              </a:spcAft>
              <a:defRPr/>
            </a:pPr>
            <a:endParaRPr lang="ru-RU" sz="1600" b="0" i="0" baseline="0" dirty="0" smtClean="0">
              <a:solidFill>
                <a:srgbClr val="363636"/>
              </a:solidFill>
              <a:latin typeface="Trebuchet MS"/>
            </a:endParaRPr>
          </a:p>
          <a:p>
            <a:pPr lvl="0" algn="ctr">
              <a:spcAft>
                <a:spcPts val="0"/>
              </a:spcAft>
              <a:defRPr/>
            </a:pPr>
            <a:endParaRPr lang="ru-RU" sz="2400" b="0" i="0" baseline="0" dirty="0">
              <a:solidFill>
                <a:srgbClr val="363636"/>
              </a:solidFill>
              <a:latin typeface="Trebuchet M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ru-RU" sz="1600" i="0" baseline="0" dirty="0" smtClean="0">
                <a:solidFill>
                  <a:srgbClr val="363636"/>
                </a:solidFill>
                <a:latin typeface="Trebuchet MS"/>
              </a:rPr>
              <a:t>Оргкомитет конференции</a:t>
            </a:r>
            <a:endParaRPr lang="ru-RU" sz="1600" i="0" baseline="0" dirty="0">
              <a:solidFill>
                <a:srgbClr val="363636"/>
              </a:solidFill>
              <a:latin typeface="Trebuchet M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Trebuchet MS"/>
              </a:rPr>
              <a:t>Варава </a:t>
            </a:r>
            <a:r>
              <a:rPr lang="ru-RU" sz="1600" b="0" i="0" baseline="0" dirty="0" smtClean="0">
                <a:solidFill>
                  <a:srgbClr val="363636"/>
                </a:solidFill>
                <a:latin typeface="Trebuchet MS"/>
              </a:rPr>
              <a:t>Алексей</a:t>
            </a:r>
          </a:p>
          <a:p>
            <a:pPr lvl="0" algn="ctr">
              <a:spcAft>
                <a:spcPts val="600"/>
              </a:spcAft>
              <a:defRPr/>
            </a:pPr>
            <a:r>
              <a:rPr lang="ru-RU" sz="1600" b="0" i="0" baseline="0" dirty="0" smtClean="0">
                <a:solidFill>
                  <a:srgbClr val="363636"/>
                </a:solidFill>
                <a:latin typeface="Trebuchet MS"/>
              </a:rPr>
              <a:t>Карапетян Нарек</a:t>
            </a:r>
            <a:endParaRPr lang="ru-RU" sz="1600" b="0" i="0" baseline="0" dirty="0">
              <a:solidFill>
                <a:srgbClr val="363636"/>
              </a:solidFill>
              <a:latin typeface="Trebuchet MS"/>
            </a:endParaRPr>
          </a:p>
          <a:p>
            <a:pPr lvl="0" algn="ctr">
              <a:spcAft>
                <a:spcPts val="0"/>
              </a:spcAft>
              <a:defRPr/>
            </a:pPr>
            <a:r>
              <a:rPr lang="ru-RU" sz="1600" b="0" i="0" baseline="0" dirty="0" err="1">
                <a:solidFill>
                  <a:srgbClr val="363636"/>
                </a:solidFill>
                <a:latin typeface="Trebuchet MS"/>
              </a:rPr>
              <a:t>Новак</a:t>
            </a:r>
            <a:r>
              <a:rPr lang="ru-RU" sz="1600" b="0" i="0" baseline="0" dirty="0">
                <a:solidFill>
                  <a:srgbClr val="363636"/>
                </a:solidFill>
                <a:latin typeface="Trebuchet MS"/>
              </a:rPr>
              <a:t> </a:t>
            </a:r>
            <a:r>
              <a:rPr lang="ru-RU" sz="1600" b="0" i="0" baseline="0" dirty="0" smtClean="0">
                <a:solidFill>
                  <a:srgbClr val="363636"/>
                </a:solidFill>
                <a:latin typeface="Trebuchet MS"/>
              </a:rPr>
              <a:t>Александр</a:t>
            </a:r>
          </a:p>
          <a:p>
            <a:pPr lvl="0" algn="ctr">
              <a:spcAft>
                <a:spcPts val="0"/>
              </a:spcAft>
              <a:defRPr/>
            </a:pPr>
            <a:endParaRPr lang="ru-RU" b="0" i="0" baseline="0" dirty="0">
              <a:solidFill>
                <a:srgbClr val="363636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8200" y="1139824"/>
            <a:ext cx="3780000" cy="15850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tIns="182880" bIns="18288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Trebuchet MS"/>
              </a:rPr>
              <a:t>Секретариат Правления Общества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Trebuchet MS"/>
              </a:rPr>
              <a:t>Быкова Татьяна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i="0" u="sng" baseline="0" dirty="0">
                <a:solidFill>
                  <a:srgbClr val="363636"/>
                </a:solidFill>
                <a:latin typeface="Trebuchet MS"/>
              </a:rPr>
              <a:t>Селиванова Елена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Trebuchet MS"/>
              </a:rPr>
              <a:t>Устинов Николай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8200" y="3325037"/>
            <a:ext cx="3780000" cy="183127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>
                <a:lumMod val="25000"/>
              </a:schemeClr>
            </a:solidFill>
            <a:prstDash val="solid"/>
            <a:miter lim="800000"/>
          </a:ln>
          <a:effectLst>
            <a:outerShdw dist="91440" algn="l" rotWithShape="0">
              <a:schemeClr val="bg1">
                <a:lumMod val="25000"/>
              </a:schemeClr>
            </a:outerShdw>
          </a:effectLst>
        </p:spPr>
        <p:txBody>
          <a:bodyPr tIns="182880" bIns="182880">
            <a:spAutoFit/>
          </a:bodyPr>
          <a:lstStyle>
            <a:lvl1pPr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1pPr>
            <a:lvl2pPr marL="742950" indent="-28575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2pPr>
            <a:lvl3pPr marL="11430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3pPr>
            <a:lvl4pPr marL="16002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4pPr>
            <a:lvl5pPr marL="2057400" indent="-228600"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 baseline="-25000">
                <a:solidFill>
                  <a:srgbClr val="FFCC99"/>
                </a:solidFill>
                <a:latin typeface="Arial" panose="020B0604020202020204" pitchFamily="34" charset="0"/>
                <a:ea typeface="ヒラギノ角ゴ Pro W3" pitchFamily="-111" charset="-128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sz="1600" i="0" baseline="0" dirty="0">
                <a:solidFill>
                  <a:srgbClr val="363636"/>
                </a:solidFill>
                <a:latin typeface="Trebuchet MS"/>
              </a:rPr>
              <a:t>Секретариат </a:t>
            </a:r>
            <a:r>
              <a:rPr lang="ru-RU" sz="1600" i="0" baseline="0" dirty="0" smtClean="0">
                <a:solidFill>
                  <a:srgbClr val="363636"/>
                </a:solidFill>
                <a:latin typeface="Trebuchet MS"/>
              </a:rPr>
              <a:t>Конференции</a:t>
            </a:r>
            <a:r>
              <a:rPr lang="ru-RU" sz="1600" i="0" baseline="0" dirty="0">
                <a:solidFill>
                  <a:srgbClr val="363636"/>
                </a:solidFill>
                <a:latin typeface="Trebuchet MS"/>
              </a:rPr>
              <a:t/>
            </a:r>
            <a:br>
              <a:rPr lang="ru-RU" sz="1600" i="0" baseline="0" dirty="0">
                <a:solidFill>
                  <a:srgbClr val="363636"/>
                </a:solidFill>
                <a:latin typeface="Trebuchet MS"/>
              </a:rPr>
            </a:br>
            <a:r>
              <a:rPr lang="ru-RU" sz="1600" i="0" baseline="0" dirty="0">
                <a:solidFill>
                  <a:srgbClr val="363636"/>
                </a:solidFill>
                <a:latin typeface="Trebuchet MS"/>
              </a:rPr>
              <a:t>ООО «</a:t>
            </a:r>
            <a:r>
              <a:rPr lang="ru-RU" sz="1600" i="0" baseline="0" dirty="0" err="1" smtClean="0">
                <a:solidFill>
                  <a:srgbClr val="363636"/>
                </a:solidFill>
                <a:latin typeface="Trebuchet MS"/>
              </a:rPr>
              <a:t>Артизан-груп</a:t>
            </a:r>
            <a:r>
              <a:rPr lang="ru-RU" sz="1600" i="0" baseline="0" dirty="0" smtClean="0">
                <a:solidFill>
                  <a:srgbClr val="363636"/>
                </a:solidFill>
                <a:latin typeface="Trebuchet MS"/>
              </a:rPr>
              <a:t>»</a:t>
            </a:r>
            <a:endParaRPr lang="ru-RU" sz="1600" i="0" baseline="0" dirty="0">
              <a:solidFill>
                <a:srgbClr val="363636"/>
              </a:solidFill>
              <a:latin typeface="Trebuchet MS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  <a:latin typeface="Trebuchet MS"/>
              </a:rPr>
              <a:t>Беляева</a:t>
            </a:r>
            <a:r>
              <a:rPr lang="en-US" sz="1600" b="0" i="0" baseline="0">
                <a:solidFill>
                  <a:srgbClr val="363636"/>
                </a:solidFill>
                <a:latin typeface="Trebuchet MS"/>
              </a:rPr>
              <a:t> </a:t>
            </a:r>
            <a:r>
              <a:rPr lang="ru-RU" sz="1600" b="0" i="0" baseline="0" smtClean="0">
                <a:solidFill>
                  <a:srgbClr val="363636"/>
                </a:solidFill>
                <a:latin typeface="Trebuchet MS"/>
              </a:rPr>
              <a:t>Ирина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i="0" u="sng" baseline="0" dirty="0" err="1" smtClean="0">
                <a:solidFill>
                  <a:srgbClr val="363636"/>
                </a:solidFill>
                <a:latin typeface="Trebuchet MS"/>
              </a:rPr>
              <a:t>Осичкина</a:t>
            </a:r>
            <a:r>
              <a:rPr lang="ru-RU" sz="1600" i="0" u="sng" baseline="0" dirty="0" smtClean="0">
                <a:solidFill>
                  <a:srgbClr val="363636"/>
                </a:solidFill>
                <a:latin typeface="Trebuchet MS"/>
              </a:rPr>
              <a:t> </a:t>
            </a:r>
            <a:r>
              <a:rPr lang="ru-RU" sz="1600" i="0" u="sng" baseline="0" dirty="0">
                <a:solidFill>
                  <a:srgbClr val="363636"/>
                </a:solidFill>
                <a:latin typeface="Trebuchet MS"/>
              </a:rPr>
              <a:t>Оксана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1600" b="0" i="0" baseline="0" dirty="0">
                <a:solidFill>
                  <a:srgbClr val="363636"/>
                </a:solidFill>
              </a:rPr>
              <a:t>Шишкина Валерия</a:t>
            </a:r>
            <a:endParaRPr lang="en-US" sz="1600" b="0" i="0" baseline="0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8047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14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004DEF"/>
                </a:solidFill>
                <a:latin typeface="+mj-lt"/>
              </a:rPr>
              <a:t>Выражаем </a:t>
            </a:r>
            <a:r>
              <a:rPr lang="ru-RU" sz="3200" i="0" baseline="0" dirty="0" smtClean="0">
                <a:solidFill>
                  <a:srgbClr val="004DEF"/>
                </a:solidFill>
                <a:latin typeface="+mj-lt"/>
              </a:rPr>
              <a:t>благодарность!</a:t>
            </a:r>
            <a:endParaRPr lang="ru-RU" sz="3200" i="0" baseline="0" dirty="0">
              <a:solidFill>
                <a:srgbClr val="004DEF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491644"/>
            <a:ext cx="8915399" cy="35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3475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234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0" baseline="0" dirty="0" smtClean="0">
                <a:solidFill>
                  <a:srgbClr val="004DEF"/>
                </a:solidFill>
                <a:latin typeface="+mj-lt"/>
              </a:rPr>
              <a:t>Приглашаем принять участие в</a:t>
            </a:r>
          </a:p>
          <a:p>
            <a:pPr algn="ctr"/>
            <a:r>
              <a:rPr lang="en-US" sz="3200" i="0" baseline="0" smtClean="0">
                <a:solidFill>
                  <a:srgbClr val="004DEF"/>
                </a:solidFill>
                <a:latin typeface="+mj-lt"/>
              </a:rPr>
              <a:t>TCT RUSSIA 2018</a:t>
            </a:r>
            <a:r>
              <a:rPr lang="ru-RU" sz="3200" i="0" baseline="0" smtClean="0">
                <a:solidFill>
                  <a:srgbClr val="004DEF"/>
                </a:solidFill>
                <a:latin typeface="+mj-lt"/>
              </a:rPr>
              <a:t>!</a:t>
            </a:r>
            <a:endParaRPr lang="ru-RU" sz="3200" i="0" baseline="0" dirty="0">
              <a:solidFill>
                <a:srgbClr val="004DEF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" y="0"/>
            <a:ext cx="9138089" cy="44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9770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light">
  <a:themeElements>
    <a:clrScheme name="Другая 9">
      <a:dk1>
        <a:srgbClr val="E0EAFF"/>
      </a:dk1>
      <a:lt1>
        <a:srgbClr val="004DEF"/>
      </a:lt1>
      <a:dk2>
        <a:srgbClr val="004DEF"/>
      </a:dk2>
      <a:lt2>
        <a:srgbClr val="004DEF"/>
      </a:lt2>
      <a:accent1>
        <a:srgbClr val="C8DAFF"/>
      </a:accent1>
      <a:accent2>
        <a:srgbClr val="6699FF"/>
      </a:accent2>
      <a:accent3>
        <a:srgbClr val="AAAFBA"/>
      </a:accent3>
      <a:accent4>
        <a:srgbClr val="DADADA"/>
      </a:accent4>
      <a:accent5>
        <a:srgbClr val="0C5DFF"/>
      </a:accent5>
      <a:accent6>
        <a:srgbClr val="5C8AE7"/>
      </a:accent6>
      <a:hlink>
        <a:srgbClr val="486478"/>
      </a:hlink>
      <a:folHlink>
        <a:srgbClr val="969696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0B406E"/>
        </a:dk2>
        <a:lt2>
          <a:srgbClr val="FFCC00"/>
        </a:lt2>
        <a:accent1>
          <a:srgbClr val="FF3300"/>
        </a:accent1>
        <a:accent2>
          <a:srgbClr val="6699FF"/>
        </a:accent2>
        <a:accent3>
          <a:srgbClr val="AAAFBA"/>
        </a:accent3>
        <a:accent4>
          <a:srgbClr val="DADADA"/>
        </a:accent4>
        <a:accent5>
          <a:srgbClr val="FFADAA"/>
        </a:accent5>
        <a:accent6>
          <a:srgbClr val="5C8A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ght">
  <a:themeElements>
    <a:clrScheme name="Light">
      <a:dk1>
        <a:srgbClr val="3F3F3F"/>
      </a:dk1>
      <a:lt1>
        <a:srgbClr val="3F3F3F"/>
      </a:lt1>
      <a:dk2>
        <a:srgbClr val="E0EAFF"/>
      </a:dk2>
      <a:lt2>
        <a:srgbClr val="E0EAFF"/>
      </a:lt2>
      <a:accent1>
        <a:srgbClr val="486478"/>
      </a:accent1>
      <a:accent2>
        <a:srgbClr val="6699FF"/>
      </a:accent2>
      <a:accent3>
        <a:srgbClr val="AAAFBA"/>
      </a:accent3>
      <a:accent4>
        <a:srgbClr val="DADADA"/>
      </a:accent4>
      <a:accent5>
        <a:srgbClr val="0C5DFF"/>
      </a:accent5>
      <a:accent6>
        <a:srgbClr val="5C8AE7"/>
      </a:accent6>
      <a:hlink>
        <a:srgbClr val="486478"/>
      </a:hlink>
      <a:folHlink>
        <a:srgbClr val="969696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0B406E"/>
        </a:dk2>
        <a:lt2>
          <a:srgbClr val="FFCC00"/>
        </a:lt2>
        <a:accent1>
          <a:srgbClr val="FF3300"/>
        </a:accent1>
        <a:accent2>
          <a:srgbClr val="6699FF"/>
        </a:accent2>
        <a:accent3>
          <a:srgbClr val="AAAFBA"/>
        </a:accent3>
        <a:accent4>
          <a:srgbClr val="DADADA"/>
        </a:accent4>
        <a:accent5>
          <a:srgbClr val="FFADAA"/>
        </a:accent5>
        <a:accent6>
          <a:srgbClr val="5C8A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9">
    <a:dk1>
      <a:srgbClr val="E0EAFF"/>
    </a:dk1>
    <a:lt1>
      <a:srgbClr val="004DEF"/>
    </a:lt1>
    <a:dk2>
      <a:srgbClr val="004DEF"/>
    </a:dk2>
    <a:lt2>
      <a:srgbClr val="004DEF"/>
    </a:lt2>
    <a:accent1>
      <a:srgbClr val="C8DAFF"/>
    </a:accent1>
    <a:accent2>
      <a:srgbClr val="6699FF"/>
    </a:accent2>
    <a:accent3>
      <a:srgbClr val="AAAFBA"/>
    </a:accent3>
    <a:accent4>
      <a:srgbClr val="DADADA"/>
    </a:accent4>
    <a:accent5>
      <a:srgbClr val="0C5DFF"/>
    </a:accent5>
    <a:accent6>
      <a:srgbClr val="5C8AE7"/>
    </a:accent6>
    <a:hlink>
      <a:srgbClr val="486478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Другая 9">
    <a:dk1>
      <a:srgbClr val="E0EAFF"/>
    </a:dk1>
    <a:lt1>
      <a:srgbClr val="004DEF"/>
    </a:lt1>
    <a:dk2>
      <a:srgbClr val="004DEF"/>
    </a:dk2>
    <a:lt2>
      <a:srgbClr val="004DEF"/>
    </a:lt2>
    <a:accent1>
      <a:srgbClr val="C8DAFF"/>
    </a:accent1>
    <a:accent2>
      <a:srgbClr val="6699FF"/>
    </a:accent2>
    <a:accent3>
      <a:srgbClr val="AAAFBA"/>
    </a:accent3>
    <a:accent4>
      <a:srgbClr val="DADADA"/>
    </a:accent4>
    <a:accent5>
      <a:srgbClr val="0C5DFF"/>
    </a:accent5>
    <a:accent6>
      <a:srgbClr val="5C8AE7"/>
    </a:accent6>
    <a:hlink>
      <a:srgbClr val="486478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Другая 9">
    <a:dk1>
      <a:srgbClr val="E0EAFF"/>
    </a:dk1>
    <a:lt1>
      <a:srgbClr val="004DEF"/>
    </a:lt1>
    <a:dk2>
      <a:srgbClr val="004DEF"/>
    </a:dk2>
    <a:lt2>
      <a:srgbClr val="004DEF"/>
    </a:lt2>
    <a:accent1>
      <a:srgbClr val="C8DAFF"/>
    </a:accent1>
    <a:accent2>
      <a:srgbClr val="6699FF"/>
    </a:accent2>
    <a:accent3>
      <a:srgbClr val="AAAFBA"/>
    </a:accent3>
    <a:accent4>
      <a:srgbClr val="DADADA"/>
    </a:accent4>
    <a:accent5>
      <a:srgbClr val="0C5DFF"/>
    </a:accent5>
    <a:accent6>
      <a:srgbClr val="5C8AE7"/>
    </a:accent6>
    <a:hlink>
      <a:srgbClr val="486478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Другая 9">
    <a:dk1>
      <a:srgbClr val="E0EAFF"/>
    </a:dk1>
    <a:lt1>
      <a:srgbClr val="004DEF"/>
    </a:lt1>
    <a:dk2>
      <a:srgbClr val="004DEF"/>
    </a:dk2>
    <a:lt2>
      <a:srgbClr val="004DEF"/>
    </a:lt2>
    <a:accent1>
      <a:srgbClr val="C8DAFF"/>
    </a:accent1>
    <a:accent2>
      <a:srgbClr val="6699FF"/>
    </a:accent2>
    <a:accent3>
      <a:srgbClr val="AAAFBA"/>
    </a:accent3>
    <a:accent4>
      <a:srgbClr val="DADADA"/>
    </a:accent4>
    <a:accent5>
      <a:srgbClr val="0C5DFF"/>
    </a:accent5>
    <a:accent6>
      <a:srgbClr val="5C8AE7"/>
    </a:accent6>
    <a:hlink>
      <a:srgbClr val="486478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Другая 9">
    <a:dk1>
      <a:srgbClr val="E0EAFF"/>
    </a:dk1>
    <a:lt1>
      <a:srgbClr val="004DEF"/>
    </a:lt1>
    <a:dk2>
      <a:srgbClr val="004DEF"/>
    </a:dk2>
    <a:lt2>
      <a:srgbClr val="004DEF"/>
    </a:lt2>
    <a:accent1>
      <a:srgbClr val="C8DAFF"/>
    </a:accent1>
    <a:accent2>
      <a:srgbClr val="6699FF"/>
    </a:accent2>
    <a:accent3>
      <a:srgbClr val="AAAFBA"/>
    </a:accent3>
    <a:accent4>
      <a:srgbClr val="DADADA"/>
    </a:accent4>
    <a:accent5>
      <a:srgbClr val="0C5DFF"/>
    </a:accent5>
    <a:accent6>
      <a:srgbClr val="5C8AE7"/>
    </a:accent6>
    <a:hlink>
      <a:srgbClr val="486478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Другая 9">
    <a:dk1>
      <a:srgbClr val="E0EAFF"/>
    </a:dk1>
    <a:lt1>
      <a:srgbClr val="004DEF"/>
    </a:lt1>
    <a:dk2>
      <a:srgbClr val="004DEF"/>
    </a:dk2>
    <a:lt2>
      <a:srgbClr val="004DEF"/>
    </a:lt2>
    <a:accent1>
      <a:srgbClr val="C8DAFF"/>
    </a:accent1>
    <a:accent2>
      <a:srgbClr val="6699FF"/>
    </a:accent2>
    <a:accent3>
      <a:srgbClr val="AAAFBA"/>
    </a:accent3>
    <a:accent4>
      <a:srgbClr val="DADADA"/>
    </a:accent4>
    <a:accent5>
      <a:srgbClr val="0C5DFF"/>
    </a:accent5>
    <a:accent6>
      <a:srgbClr val="5C8AE7"/>
    </a:accent6>
    <a:hlink>
      <a:srgbClr val="486478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139</Words>
  <Application>Microsoft Office PowerPoint</Application>
  <PresentationFormat>Экран (4:3)</PresentationFormat>
  <Paragraphs>48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PlumbCondensed</vt:lpstr>
      <vt:lpstr>Trebuchet MS</vt:lpstr>
      <vt:lpstr>Wingdings 2</vt:lpstr>
      <vt:lpstr>ヒラギノ角ゴ Pro W3</vt:lpstr>
      <vt:lpstr>light</vt:lpstr>
      <vt:lpstr>1_light</vt:lpstr>
      <vt:lpstr>Всероссийская научно-практическая конференция  «Эндоваскулярное лечение патологии аорты и периферических артерий»  </vt:lpstr>
      <vt:lpstr>Участники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40pt Trebuchet MS Bold</dc:title>
  <dc:creator>Вера Aзарова</dc:creator>
  <cp:lastModifiedBy>Anastasia Tuzikova</cp:lastModifiedBy>
  <cp:revision>65</cp:revision>
  <dcterms:created xsi:type="dcterms:W3CDTF">2016-04-20T12:28:58Z</dcterms:created>
  <dcterms:modified xsi:type="dcterms:W3CDTF">2017-12-16T13:55:27Z</dcterms:modified>
</cp:coreProperties>
</file>